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1"/>
  </p:notesMasterIdLst>
  <p:handoutMasterIdLst>
    <p:handoutMasterId r:id="rId32"/>
  </p:handoutMasterIdLst>
  <p:sldIdLst>
    <p:sldId id="256" r:id="rId3"/>
    <p:sldId id="266" r:id="rId4"/>
    <p:sldId id="310" r:id="rId5"/>
    <p:sldId id="292" r:id="rId6"/>
    <p:sldId id="295" r:id="rId7"/>
    <p:sldId id="257" r:id="rId8"/>
    <p:sldId id="309" r:id="rId9"/>
    <p:sldId id="276" r:id="rId10"/>
    <p:sldId id="286" r:id="rId11"/>
    <p:sldId id="258" r:id="rId12"/>
    <p:sldId id="277" r:id="rId13"/>
    <p:sldId id="296" r:id="rId14"/>
    <p:sldId id="259" r:id="rId15"/>
    <p:sldId id="261" r:id="rId16"/>
    <p:sldId id="278" r:id="rId17"/>
    <p:sldId id="297" r:id="rId18"/>
    <p:sldId id="298" r:id="rId19"/>
    <p:sldId id="299" r:id="rId20"/>
    <p:sldId id="282" r:id="rId21"/>
    <p:sldId id="304" r:id="rId22"/>
    <p:sldId id="284" r:id="rId23"/>
    <p:sldId id="285" r:id="rId24"/>
    <p:sldId id="305" r:id="rId25"/>
    <p:sldId id="306" r:id="rId26"/>
    <p:sldId id="307" r:id="rId27"/>
    <p:sldId id="308" r:id="rId28"/>
    <p:sldId id="293"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799" autoAdjust="0"/>
  </p:normalViewPr>
  <p:slideViewPr>
    <p:cSldViewPr snapToGrid="0">
      <p:cViewPr>
        <p:scale>
          <a:sx n="87" d="100"/>
          <a:sy n="87" d="100"/>
        </p:scale>
        <p:origin x="-1166"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F3809A-4BCE-F24D-B563-7493AF7BE93F}" type="datetimeFigureOut">
              <a:rPr lang="en-US" smtClean="0"/>
              <a:t>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C96FE4-1A95-F84A-A82C-D6A8BBE5673C}" type="slidenum">
              <a:rPr lang="en-US" smtClean="0"/>
              <a:t>‹#›</a:t>
            </a:fld>
            <a:endParaRPr lang="en-US"/>
          </a:p>
        </p:txBody>
      </p:sp>
    </p:spTree>
    <p:extLst>
      <p:ext uri="{BB962C8B-B14F-4D97-AF65-F5344CB8AC3E}">
        <p14:creationId xmlns:p14="http://schemas.microsoft.com/office/powerpoint/2010/main" val="2210020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9F255-5B29-4619-ABF7-E7AAD6C36657}" type="datetimeFigureOut">
              <a:rPr lang="en-US" smtClean="0"/>
              <a:t>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D5F04-FEE0-40CF-A294-F27CE6E8B87C}" type="slidenum">
              <a:rPr lang="en-US" smtClean="0"/>
              <a:t>‹#›</a:t>
            </a:fld>
            <a:endParaRPr lang="en-US"/>
          </a:p>
        </p:txBody>
      </p:sp>
    </p:spTree>
    <p:extLst>
      <p:ext uri="{BB962C8B-B14F-4D97-AF65-F5344CB8AC3E}">
        <p14:creationId xmlns:p14="http://schemas.microsoft.com/office/powerpoint/2010/main" val="15599052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a:t>
            </a:fld>
            <a:endParaRPr lang="en-US" dirty="0"/>
          </a:p>
        </p:txBody>
      </p:sp>
    </p:spTree>
    <p:extLst>
      <p:ext uri="{BB962C8B-B14F-4D97-AF65-F5344CB8AC3E}">
        <p14:creationId xmlns:p14="http://schemas.microsoft.com/office/powerpoint/2010/main" val="170194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14</a:t>
            </a:fld>
            <a:endParaRPr lang="en-US"/>
          </a:p>
        </p:txBody>
      </p:sp>
    </p:spTree>
    <p:extLst>
      <p:ext uri="{BB962C8B-B14F-4D97-AF65-F5344CB8AC3E}">
        <p14:creationId xmlns:p14="http://schemas.microsoft.com/office/powerpoint/2010/main" val="22452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15</a:t>
            </a:fld>
            <a:endParaRPr lang="en-US"/>
          </a:p>
        </p:txBody>
      </p:sp>
    </p:spTree>
    <p:extLst>
      <p:ext uri="{BB962C8B-B14F-4D97-AF65-F5344CB8AC3E}">
        <p14:creationId xmlns:p14="http://schemas.microsoft.com/office/powerpoint/2010/main" val="391323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16</a:t>
            </a:fld>
            <a:endParaRPr lang="en-US"/>
          </a:p>
        </p:txBody>
      </p:sp>
    </p:spTree>
    <p:extLst>
      <p:ext uri="{BB962C8B-B14F-4D97-AF65-F5344CB8AC3E}">
        <p14:creationId xmlns:p14="http://schemas.microsoft.com/office/powerpoint/2010/main" val="1178829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21</a:t>
            </a:fld>
            <a:endParaRPr lang="en-US"/>
          </a:p>
        </p:txBody>
      </p:sp>
    </p:spTree>
    <p:extLst>
      <p:ext uri="{BB962C8B-B14F-4D97-AF65-F5344CB8AC3E}">
        <p14:creationId xmlns:p14="http://schemas.microsoft.com/office/powerpoint/2010/main" val="349990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22</a:t>
            </a:fld>
            <a:endParaRPr lang="en-US"/>
          </a:p>
        </p:txBody>
      </p:sp>
    </p:spTree>
    <p:extLst>
      <p:ext uri="{BB962C8B-B14F-4D97-AF65-F5344CB8AC3E}">
        <p14:creationId xmlns:p14="http://schemas.microsoft.com/office/powerpoint/2010/main" val="249745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a:t>
            </a:fld>
            <a:endParaRPr lang="en-US"/>
          </a:p>
        </p:txBody>
      </p:sp>
    </p:spTree>
    <p:extLst>
      <p:ext uri="{BB962C8B-B14F-4D97-AF65-F5344CB8AC3E}">
        <p14:creationId xmlns:p14="http://schemas.microsoft.com/office/powerpoint/2010/main" val="320735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6</a:t>
            </a:fld>
            <a:endParaRPr lang="en-US"/>
          </a:p>
        </p:txBody>
      </p:sp>
    </p:spTree>
    <p:extLst>
      <p:ext uri="{BB962C8B-B14F-4D97-AF65-F5344CB8AC3E}">
        <p14:creationId xmlns:p14="http://schemas.microsoft.com/office/powerpoint/2010/main" val="148552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7</a:t>
            </a:fld>
            <a:endParaRPr lang="en-US"/>
          </a:p>
        </p:txBody>
      </p:sp>
    </p:spTree>
    <p:extLst>
      <p:ext uri="{BB962C8B-B14F-4D97-AF65-F5344CB8AC3E}">
        <p14:creationId xmlns:p14="http://schemas.microsoft.com/office/powerpoint/2010/main" val="346061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8</a:t>
            </a:fld>
            <a:endParaRPr lang="en-US"/>
          </a:p>
        </p:txBody>
      </p:sp>
    </p:spTree>
    <p:extLst>
      <p:ext uri="{BB962C8B-B14F-4D97-AF65-F5344CB8AC3E}">
        <p14:creationId xmlns:p14="http://schemas.microsoft.com/office/powerpoint/2010/main" val="255100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9</a:t>
            </a:fld>
            <a:endParaRPr lang="en-US"/>
          </a:p>
        </p:txBody>
      </p:sp>
    </p:spTree>
    <p:extLst>
      <p:ext uri="{BB962C8B-B14F-4D97-AF65-F5344CB8AC3E}">
        <p14:creationId xmlns:p14="http://schemas.microsoft.com/office/powerpoint/2010/main" val="201465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10</a:t>
            </a:fld>
            <a:endParaRPr lang="en-US"/>
          </a:p>
        </p:txBody>
      </p:sp>
    </p:spTree>
    <p:extLst>
      <p:ext uri="{BB962C8B-B14F-4D97-AF65-F5344CB8AC3E}">
        <p14:creationId xmlns:p14="http://schemas.microsoft.com/office/powerpoint/2010/main" val="105857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11</a:t>
            </a:fld>
            <a:endParaRPr lang="en-US"/>
          </a:p>
        </p:txBody>
      </p:sp>
    </p:spTree>
    <p:extLst>
      <p:ext uri="{BB962C8B-B14F-4D97-AF65-F5344CB8AC3E}">
        <p14:creationId xmlns:p14="http://schemas.microsoft.com/office/powerpoint/2010/main" val="161620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13</a:t>
            </a:fld>
            <a:endParaRPr lang="en-US"/>
          </a:p>
        </p:txBody>
      </p:sp>
    </p:spTree>
    <p:extLst>
      <p:ext uri="{BB962C8B-B14F-4D97-AF65-F5344CB8AC3E}">
        <p14:creationId xmlns:p14="http://schemas.microsoft.com/office/powerpoint/2010/main" val="346464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0" name="Shape 30"/>
          <p:cNvSpPr>
            <a:spLocks noGrp="1"/>
          </p:cNvSpPr>
          <p:nvPr>
            <p:ph type="title"/>
          </p:nvPr>
        </p:nvSpPr>
        <p:spPr>
          <a:xfrm>
            <a:off x="776883" y="401836"/>
            <a:ext cx="7590235" cy="1660922"/>
          </a:xfrm>
          <a:prstGeom prst="rect">
            <a:avLst/>
          </a:prstGeom>
        </p:spPr>
        <p:txBody>
          <a:bodyPr/>
          <a:lstStyle/>
          <a:p>
            <a:r>
              <a:t>Title Text</a:t>
            </a:r>
          </a:p>
        </p:txBody>
      </p:sp>
      <p:sp>
        <p:nvSpPr>
          <p:cNvPr id="31" name="Shape 31"/>
          <p:cNvSpPr>
            <a:spLocks noGrp="1"/>
          </p:cNvSpPr>
          <p:nvPr>
            <p:ph type="body" idx="1"/>
          </p:nvPr>
        </p:nvSpPr>
        <p:spPr>
          <a:xfrm>
            <a:off x="776883" y="2125267"/>
            <a:ext cx="7590235"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7850629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95B9A91-87C7-154C-9E55-423FCF66D284}" type="datetime1">
              <a:rPr lang="en-US" smtClean="0"/>
              <a:t>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16791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096340A-A161-934D-AF32-63B14B5F5B55}" type="datetime1">
              <a:rPr lang="en-US" smtClean="0"/>
              <a:t>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7227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F66334F-2B9F-9642-BFFF-599680207460}" type="datetime1">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956418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317C85B-5789-6548-BCE3-196860292E53}" type="datetime1">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119041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7A45EC4-B659-AA49-9C16-59BF57860FC2}"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05427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963B753-EA2C-0B4E-B815-66F576337B81}"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42811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9" name="Shape 39"/>
          <p:cNvSpPr>
            <a:spLocks noGrp="1"/>
          </p:cNvSpPr>
          <p:nvPr>
            <p:ph type="pic" sz="quarter" idx="13"/>
          </p:nvPr>
        </p:nvSpPr>
        <p:spPr>
          <a:xfrm>
            <a:off x="5331024" y="2125266"/>
            <a:ext cx="3036094" cy="4018361"/>
          </a:xfrm>
          <a:prstGeom prst="rect">
            <a:avLst/>
          </a:prstGeom>
        </p:spPr>
        <p:txBody>
          <a:bodyPr lIns="91439" tIns="45719" rIns="91439" bIns="45719" anchor="t">
            <a:noAutofit/>
          </a:bodyPr>
          <a:lstStyle/>
          <a:p>
            <a:endParaRPr/>
          </a:p>
        </p:txBody>
      </p:sp>
      <p:sp>
        <p:nvSpPr>
          <p:cNvPr id="40" name="Shape 40"/>
          <p:cNvSpPr>
            <a:spLocks noGrp="1"/>
          </p:cNvSpPr>
          <p:nvPr>
            <p:ph type="title"/>
          </p:nvPr>
        </p:nvSpPr>
        <p:spPr>
          <a:xfrm>
            <a:off x="776883" y="401836"/>
            <a:ext cx="7590235" cy="1660922"/>
          </a:xfrm>
          <a:prstGeom prst="rect">
            <a:avLst/>
          </a:prstGeom>
        </p:spPr>
        <p:txBody>
          <a:bodyPr/>
          <a:lstStyle/>
          <a:p>
            <a:r>
              <a:t>Title Text</a:t>
            </a:r>
          </a:p>
        </p:txBody>
      </p:sp>
      <p:sp>
        <p:nvSpPr>
          <p:cNvPr id="41" name="Shape 41"/>
          <p:cNvSpPr>
            <a:spLocks noGrp="1"/>
          </p:cNvSpPr>
          <p:nvPr>
            <p:ph type="body" sz="half" idx="1"/>
          </p:nvPr>
        </p:nvSpPr>
        <p:spPr>
          <a:xfrm>
            <a:off x="776883" y="2125267"/>
            <a:ext cx="3795117"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4982516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57" name="Shape 57"/>
          <p:cNvSpPr>
            <a:spLocks noGrp="1"/>
          </p:cNvSpPr>
          <p:nvPr>
            <p:ph type="pic" sz="quarter" idx="13"/>
          </p:nvPr>
        </p:nvSpPr>
        <p:spPr>
          <a:xfrm>
            <a:off x="428626" y="440272"/>
            <a:ext cx="3170039" cy="2920010"/>
          </a:xfrm>
          <a:prstGeom prst="rect">
            <a:avLst/>
          </a:prstGeom>
        </p:spPr>
        <p:txBody>
          <a:bodyPr lIns="91439" tIns="45719" rIns="91439" bIns="45719" anchor="t">
            <a:noAutofit/>
          </a:bodyPr>
          <a:lstStyle/>
          <a:p>
            <a:endParaRPr/>
          </a:p>
        </p:txBody>
      </p:sp>
      <p:sp>
        <p:nvSpPr>
          <p:cNvPr id="58" name="Shape 58"/>
          <p:cNvSpPr>
            <a:spLocks noGrp="1"/>
          </p:cNvSpPr>
          <p:nvPr>
            <p:ph type="pic" idx="14"/>
          </p:nvPr>
        </p:nvSpPr>
        <p:spPr>
          <a:xfrm>
            <a:off x="3741540" y="444218"/>
            <a:ext cx="4947047" cy="5973962"/>
          </a:xfrm>
          <a:prstGeom prst="rect">
            <a:avLst/>
          </a:prstGeom>
        </p:spPr>
        <p:txBody>
          <a:bodyPr lIns="91439" tIns="45719" rIns="91439" bIns="45719" anchor="t">
            <a:noAutofit/>
          </a:bodyPr>
          <a:lstStyle/>
          <a:p>
            <a:endParaRPr/>
          </a:p>
        </p:txBody>
      </p:sp>
      <p:sp>
        <p:nvSpPr>
          <p:cNvPr id="59" name="Shape 59"/>
          <p:cNvSpPr>
            <a:spLocks noGrp="1"/>
          </p:cNvSpPr>
          <p:nvPr>
            <p:ph type="pic" sz="quarter" idx="15"/>
          </p:nvPr>
        </p:nvSpPr>
        <p:spPr>
          <a:xfrm>
            <a:off x="428626" y="3497720"/>
            <a:ext cx="3170039" cy="2911080"/>
          </a:xfrm>
          <a:prstGeom prst="rect">
            <a:avLst/>
          </a:prstGeom>
        </p:spPr>
        <p:txBody>
          <a:bodyPr lIns="91439" tIns="45719" rIns="91439" bIns="45719" anchor="t">
            <a:noAutofit/>
          </a:bodyPr>
          <a:lstStyle/>
          <a:p>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711957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7" name="Shape 6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1141179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F10FB8-141C-6A47-9395-BAFC20111051}"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307948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7B7E009-754C-6143-946B-847DC26BF7BA}"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54333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CF9B0F-3140-1141-B84B-4BCD6EC69004}"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75028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4AE567D-BBBB-DA4C-ABCC-403E9EFADCA3}" type="datetime1">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87865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8D6FBCF-E62A-0648-A126-8BE8D986BD4C}" type="datetime1">
              <a:rPr lang="en-US" smtClean="0"/>
              <a:t>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346450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776883" y="660797"/>
            <a:ext cx="7590235" cy="55364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buBlip>
                <a:blip r:embed="rId7"/>
              </a:buBlip>
            </a:lvl1pPr>
            <a:lvl2pPr>
              <a:buBlip>
                <a:blip r:embed="rId7"/>
              </a:buBlip>
            </a:lvl2pPr>
            <a:lvl3pPr>
              <a:buBlip>
                <a:blip r:embed="rId7"/>
              </a:buBlip>
            </a:lvl3pPr>
            <a:lvl4pPr>
              <a:buBlip>
                <a:blip r:embed="rId7"/>
              </a:buBlip>
            </a:lvl4pPr>
            <a:lvl5pPr>
              <a:buBlip>
                <a:blip r:embed="rId7"/>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370013" y="1371600"/>
            <a:ext cx="7315201" cy="46513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4442501" y="6590110"/>
            <a:ext cx="250069" cy="248658"/>
          </a:xfrm>
          <a:prstGeom prst="rect">
            <a:avLst/>
          </a:prstGeom>
          <a:ln w="12700">
            <a:miter lim="400000"/>
          </a:ln>
        </p:spPr>
        <p:txBody>
          <a:bodyPr wrap="none" lIns="50800" tIns="50800" rIns="50800" bIns="50800">
            <a:spAutoFit/>
          </a:bodyPr>
          <a:lstStyle>
            <a:lvl1pPr>
              <a:defRPr sz="949" b="1">
                <a:solidFill>
                  <a:srgbClr val="454428"/>
                </a:solidFill>
              </a:defRPr>
            </a:lvl1pPr>
          </a:lstStyle>
          <a:p>
            <a:pPr algn="ctr" defTabSz="308063" hangingPunct="0"/>
            <a:fld id="{86CB4B4D-7CA3-9044-876B-883B54F8677D}" type="slidenum">
              <a:rPr lang="en-US" kern="0" smtClean="0">
                <a:latin typeface="Didot"/>
                <a:sym typeface="Didot"/>
              </a:rPr>
              <a:pPr algn="ctr" defTabSz="308063" hangingPunct="0"/>
              <a:t>‹#›</a:t>
            </a:fld>
            <a:endParaRPr lang="en-US" kern="0">
              <a:latin typeface="Didot"/>
              <a:sym typeface="Didot"/>
            </a:endParaRPr>
          </a:p>
        </p:txBody>
      </p:sp>
    </p:spTree>
    <p:extLst>
      <p:ext uri="{BB962C8B-B14F-4D97-AF65-F5344CB8AC3E}">
        <p14:creationId xmlns:p14="http://schemas.microsoft.com/office/powerpoint/2010/main" val="38642960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Lst>
  <p:transition spd="med"/>
  <p:hf hdr="0" ftr="0" dt="0"/>
  <p:txStyles>
    <p:titleStyle>
      <a:lvl1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1pPr>
      <a:lvl2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2pPr>
      <a:lvl3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3pPr>
      <a:lvl4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4pPr>
      <a:lvl5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5pPr>
      <a:lvl6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6pPr>
      <a:lvl7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7pPr>
      <a:lvl8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8pPr>
      <a:lvl9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9pPr>
    </p:titleStyle>
    <p:bodyStyle>
      <a:lvl1pPr marL="234396"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1pPr>
      <a:lvl2pPr marL="468792"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2pPr>
      <a:lvl3pPr marL="703188"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3pPr>
      <a:lvl4pPr marL="937584"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4pPr>
      <a:lvl5pPr marL="1171980"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5pPr>
      <a:lvl6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6pPr>
      <a:lvl7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7pPr>
      <a:lvl8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8pPr>
      <a:lvl9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9pPr>
    </p:bodyStyle>
    <p:otherStyle>
      <a:lvl1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1pPr>
      <a:lvl2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2pPr>
      <a:lvl3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3pPr>
      <a:lvl4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4pPr>
      <a:lvl5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5pPr>
      <a:lvl6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6pPr>
      <a:lvl7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7pPr>
      <a:lvl8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8pPr>
      <a:lvl9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919" y="6218526"/>
            <a:ext cx="413511" cy="365125"/>
          </a:xfrm>
          <a:prstGeom prst="rect">
            <a:avLst/>
          </a:prstGeom>
        </p:spPr>
        <p:txBody>
          <a:bodyPr vert="horz" lIns="91440" tIns="45720" rIns="91440" bIns="45720" rtlCol="0" anchor="ctr"/>
          <a:lstStyle>
            <a:lvl1pPr algn="r">
              <a:defRPr sz="1200">
                <a:solidFill>
                  <a:srgbClr val="FFFFFF"/>
                </a:solidFill>
              </a:defRPr>
            </a:lvl1pPr>
          </a:lstStyle>
          <a:p>
            <a:fld id="{D64212AE-C6D7-4DAE-B05A-60F3647E62E0}" type="slidenum">
              <a:rPr lang="en-US" smtClean="0"/>
              <a:pPr/>
              <a:t>‹#›</a:t>
            </a:fld>
            <a:endParaRPr lang="en-US"/>
          </a:p>
        </p:txBody>
      </p:sp>
    </p:spTree>
    <p:extLst>
      <p:ext uri="{BB962C8B-B14F-4D97-AF65-F5344CB8AC3E}">
        <p14:creationId xmlns:p14="http://schemas.microsoft.com/office/powerpoint/2010/main" val="19541166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Majlis Ansarullah</a:t>
            </a:r>
            <a:r>
              <a:rPr lang="en-US" b="1" dirty="0"/>
              <a:t/>
            </a:r>
            <a:br>
              <a:rPr lang="en-US" b="1" dirty="0"/>
            </a:br>
            <a:r>
              <a:rPr lang="en-US" b="1" dirty="0" smtClean="0"/>
              <a:t>Monthly Meeting</a:t>
            </a:r>
            <a:endParaRPr lang="en-US" b="1" dirty="0"/>
          </a:p>
        </p:txBody>
      </p:sp>
      <p:sp>
        <p:nvSpPr>
          <p:cNvPr id="3" name="Subtitle 2"/>
          <p:cNvSpPr>
            <a:spLocks noGrp="1"/>
          </p:cNvSpPr>
          <p:nvPr>
            <p:ph type="subTitle" idx="1"/>
          </p:nvPr>
        </p:nvSpPr>
        <p:spPr/>
        <p:txBody>
          <a:bodyPr/>
          <a:lstStyle/>
          <a:p>
            <a:r>
              <a:rPr lang="en-US" b="1" smtClean="0"/>
              <a:t>July </a:t>
            </a:r>
            <a:r>
              <a:rPr lang="en-US" b="1" dirty="0" smtClean="0"/>
              <a:t>2017</a:t>
            </a:r>
            <a:endParaRPr lang="en-US" b="1" dirty="0"/>
          </a:p>
        </p:txBody>
      </p:sp>
      <p:sp>
        <p:nvSpPr>
          <p:cNvPr id="4" name="TextBox 3"/>
          <p:cNvSpPr txBox="1"/>
          <p:nvPr/>
        </p:nvSpPr>
        <p:spPr>
          <a:xfrm>
            <a:off x="3621975" y="5717310"/>
            <a:ext cx="5522026" cy="461665"/>
          </a:xfrm>
          <a:prstGeom prst="rect">
            <a:avLst/>
          </a:prstGeom>
          <a:noFill/>
        </p:spPr>
        <p:txBody>
          <a:bodyPr wrap="square" rtlCol="0">
            <a:spAutoFit/>
          </a:bodyPr>
          <a:lstStyle/>
          <a:p>
            <a:pPr algn="r"/>
            <a:r>
              <a:rPr lang="en-US" sz="1200" dirty="0" smtClean="0"/>
              <a:t>This slide deck contains images licensed for the purpose of this presentation only.  </a:t>
            </a:r>
          </a:p>
          <a:p>
            <a:pPr algn="r"/>
            <a:r>
              <a:rPr lang="en-US" sz="1200" dirty="0" smtClean="0"/>
              <a:t>No one is permitted to use the images for any other use, without prior permission.</a:t>
            </a:r>
            <a:endParaRPr lang="en-US" sz="1200" dirty="0"/>
          </a:p>
        </p:txBody>
      </p:sp>
      <p:sp>
        <p:nvSpPr>
          <p:cNvPr id="5" name="Slide Number Placeholder 4"/>
          <p:cNvSpPr>
            <a:spLocks noGrp="1"/>
          </p:cNvSpPr>
          <p:nvPr>
            <p:ph type="sldNum" sz="quarter" idx="12"/>
          </p:nvPr>
        </p:nvSpPr>
        <p:spPr/>
        <p:txBody>
          <a:bodyPr/>
          <a:lstStyle/>
          <a:p>
            <a:fld id="{D64212AE-C6D7-4DAE-B05A-60F3647E62E0}" type="slidenum">
              <a:rPr lang="en-US" smtClean="0"/>
              <a:t>1</a:t>
            </a:fld>
            <a:endParaRPr lang="en-US"/>
          </a:p>
        </p:txBody>
      </p:sp>
    </p:spTree>
    <p:extLst>
      <p:ext uri="{BB962C8B-B14F-4D97-AF65-F5344CB8AC3E}">
        <p14:creationId xmlns:p14="http://schemas.microsoft.com/office/powerpoint/2010/main" val="2773268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94938"/>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415031" y="325497"/>
            <a:ext cx="2915857" cy="769441"/>
          </a:xfrm>
          <a:prstGeom prst="rect">
            <a:avLst/>
          </a:prstGeom>
          <a:noFill/>
        </p:spPr>
        <p:txBody>
          <a:bodyPr wrap="none" rtlCol="0">
            <a:spAutoFit/>
          </a:bodyPr>
          <a:lstStyle/>
          <a:p>
            <a:r>
              <a:rPr lang="en-US" sz="4400" b="1" dirty="0" smtClean="0">
                <a:solidFill>
                  <a:schemeClr val="bg1"/>
                </a:solidFill>
              </a:rPr>
              <a:t>Discussion I</a:t>
            </a:r>
            <a:endParaRPr lang="en-US" sz="4400" b="1" dirty="0">
              <a:solidFill>
                <a:schemeClr val="bg1"/>
              </a:solidFill>
            </a:endParaRPr>
          </a:p>
        </p:txBody>
      </p:sp>
      <p:sp>
        <p:nvSpPr>
          <p:cNvPr id="6" name="TextBox 5"/>
          <p:cNvSpPr txBox="1"/>
          <p:nvPr/>
        </p:nvSpPr>
        <p:spPr>
          <a:xfrm>
            <a:off x="87175" y="1274121"/>
            <a:ext cx="4883835" cy="4893647"/>
          </a:xfrm>
          <a:prstGeom prst="rect">
            <a:avLst/>
          </a:prstGeom>
          <a:noFill/>
        </p:spPr>
        <p:txBody>
          <a:bodyPr wrap="square" rtlCol="0">
            <a:spAutoFit/>
          </a:bodyPr>
          <a:lstStyle/>
          <a:p>
            <a:pPr lvl="0"/>
            <a:r>
              <a:rPr lang="en-US" sz="2400" dirty="0" smtClean="0"/>
              <a:t>It is </a:t>
            </a:r>
            <a:r>
              <a:rPr lang="en-US" sz="2400" dirty="0" err="1" smtClean="0"/>
              <a:t>Fajr</a:t>
            </a:r>
            <a:r>
              <a:rPr lang="en-US" sz="2400" dirty="0" smtClean="0"/>
              <a:t> time and your son (above the age of 10) is not waking up.  This is the fifth </a:t>
            </a:r>
            <a:r>
              <a:rPr lang="en-US" sz="2400" dirty="0" err="1" smtClean="0"/>
              <a:t>Fajr</a:t>
            </a:r>
            <a:r>
              <a:rPr lang="en-US" sz="2400" dirty="0" smtClean="0"/>
              <a:t> in a row that he has not woken up.  You’ve called the </a:t>
            </a:r>
            <a:r>
              <a:rPr lang="en-US" sz="2400" dirty="0" err="1" smtClean="0"/>
              <a:t>Adhan</a:t>
            </a:r>
            <a:r>
              <a:rPr lang="en-US" sz="2400" dirty="0" smtClean="0"/>
              <a:t> in his room and sprinkled water in his sleepy eyes.  You checked his smartphone and noticed that he had been playing Minecraft with his friends up until midnight.  You have explained to him MULTIPLE times in the past weeks that he must wake up for </a:t>
            </a:r>
            <a:r>
              <a:rPr lang="en-US" sz="2400" dirty="0" err="1" smtClean="0"/>
              <a:t>Fajr</a:t>
            </a:r>
            <a:r>
              <a:rPr lang="en-US" sz="2400" dirty="0" smtClean="0"/>
              <a:t> and he must put the phone away by 10pm to which he agreed.</a:t>
            </a:r>
            <a:endParaRPr lang="en-US" sz="2400" dirty="0"/>
          </a:p>
        </p:txBody>
      </p:sp>
      <p:sp>
        <p:nvSpPr>
          <p:cNvPr id="4" name="Slide Number Placeholder 3"/>
          <p:cNvSpPr>
            <a:spLocks noGrp="1"/>
          </p:cNvSpPr>
          <p:nvPr>
            <p:ph type="sldNum" sz="quarter" idx="12"/>
          </p:nvPr>
        </p:nvSpPr>
        <p:spPr/>
        <p:txBody>
          <a:bodyPr/>
          <a:lstStyle/>
          <a:p>
            <a:fld id="{D64212AE-C6D7-4DAE-B05A-60F3647E62E0}" type="slidenum">
              <a:rPr lang="en-US" smtClean="0"/>
              <a:t>10</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1010" y="2229612"/>
            <a:ext cx="3943941" cy="2670048"/>
          </a:xfrm>
          <a:prstGeom prst="rect">
            <a:avLst/>
          </a:prstGeom>
        </p:spPr>
      </p:pic>
    </p:spTree>
    <p:extLst>
      <p:ext uri="{BB962C8B-B14F-4D97-AF65-F5344CB8AC3E}">
        <p14:creationId xmlns:p14="http://schemas.microsoft.com/office/powerpoint/2010/main" val="190427911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3"/>
          <p:cNvSpPr txBox="1"/>
          <p:nvPr/>
        </p:nvSpPr>
        <p:spPr>
          <a:xfrm>
            <a:off x="198002" y="1557784"/>
            <a:ext cx="8218420" cy="4524315"/>
          </a:xfrm>
          <a:prstGeom prst="rect">
            <a:avLst/>
          </a:prstGeom>
          <a:noFill/>
        </p:spPr>
        <p:txBody>
          <a:bodyPr wrap="square" rtlCol="0">
            <a:spAutoFit/>
          </a:bodyPr>
          <a:lstStyle/>
          <a:p>
            <a:pPr lvl="1"/>
            <a:r>
              <a:rPr lang="en-US" sz="2400" dirty="0" smtClean="0"/>
              <a:t>Option 1: Take away his smartphone.  Use physical force, if necessary, in the case he refuses to hand over the phone.</a:t>
            </a:r>
          </a:p>
          <a:p>
            <a:pPr lvl="1"/>
            <a:endParaRPr lang="en-US" sz="2400" dirty="0"/>
          </a:p>
          <a:p>
            <a:pPr lvl="1"/>
            <a:r>
              <a:rPr lang="en-US" sz="2400" dirty="0"/>
              <a:t>Option </a:t>
            </a:r>
            <a:r>
              <a:rPr lang="en-US" sz="2400" dirty="0" smtClean="0"/>
              <a:t>2: Explain to him again that he must wake up for </a:t>
            </a:r>
            <a:r>
              <a:rPr lang="en-US" sz="2400" dirty="0" err="1" smtClean="0"/>
              <a:t>Fajr</a:t>
            </a:r>
            <a:r>
              <a:rPr lang="en-US" sz="2400" dirty="0" smtClean="0"/>
              <a:t> and stop using the smartphone after 10 pm. Convey this same message daily until he changes his lifestyle.</a:t>
            </a:r>
          </a:p>
          <a:p>
            <a:pPr lvl="1"/>
            <a:endParaRPr lang="en-US" sz="2400" dirty="0"/>
          </a:p>
          <a:p>
            <a:pPr lvl="1"/>
            <a:r>
              <a:rPr lang="en-US" sz="2400" dirty="0" smtClean="0"/>
              <a:t>Option 3: Your daily reminders are not working.  Resort to improving the quality of your own prayers.  </a:t>
            </a:r>
          </a:p>
          <a:p>
            <a:pPr lvl="1"/>
            <a:endParaRPr lang="en-US" sz="2400" dirty="0"/>
          </a:p>
          <a:p>
            <a:pPr lvl="1"/>
            <a:r>
              <a:rPr lang="en-US" sz="2400" dirty="0" smtClean="0"/>
              <a:t>Option 4: any other response</a:t>
            </a:r>
          </a:p>
          <a:p>
            <a:pPr lvl="1"/>
            <a:endParaRPr lang="en-US" sz="2400" dirty="0"/>
          </a:p>
        </p:txBody>
      </p:sp>
      <p:sp>
        <p:nvSpPr>
          <p:cNvPr id="2" name="Slide Number Placeholder 1"/>
          <p:cNvSpPr>
            <a:spLocks noGrp="1"/>
          </p:cNvSpPr>
          <p:nvPr>
            <p:ph type="sldNum" sz="quarter" idx="12"/>
          </p:nvPr>
        </p:nvSpPr>
        <p:spPr/>
        <p:txBody>
          <a:bodyPr/>
          <a:lstStyle/>
          <a:p>
            <a:fld id="{D64212AE-C6D7-4DAE-B05A-60F3647E62E0}" type="slidenum">
              <a:rPr lang="en-US" smtClean="0"/>
              <a:t>11</a:t>
            </a:fld>
            <a:endParaRPr lang="en-US"/>
          </a:p>
        </p:txBody>
      </p:sp>
    </p:spTree>
    <p:extLst>
      <p:ext uri="{BB962C8B-B14F-4D97-AF65-F5344CB8AC3E}">
        <p14:creationId xmlns:p14="http://schemas.microsoft.com/office/powerpoint/2010/main" val="416993745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97112"/>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Promised Messiah </a:t>
            </a:r>
            <a:r>
              <a:rPr lang="en-US" sz="2200" dirty="0" err="1">
                <a:solidFill>
                  <a:schemeClr val="tx1"/>
                </a:solidFill>
              </a:rPr>
              <a:t>a.s</a:t>
            </a:r>
            <a:r>
              <a:rPr lang="en-US" sz="2200" dirty="0">
                <a:solidFill>
                  <a:schemeClr val="tx1"/>
                </a:solidFill>
              </a:rPr>
              <a:t>. said, </a:t>
            </a:r>
            <a:r>
              <a:rPr lang="en-US" sz="2200" dirty="0" smtClean="0">
                <a:solidFill>
                  <a:schemeClr val="tx1"/>
                </a:solidFill>
              </a:rPr>
              <a:t>“As </a:t>
            </a:r>
            <a:r>
              <a:rPr lang="en-US" sz="2200" dirty="0">
                <a:solidFill>
                  <a:schemeClr val="tx1"/>
                </a:solidFill>
              </a:rPr>
              <a:t>for me, beating of the children is an act which can be termed as a sort of Shirk (associating others with. God). It actually means that the ill-tempered person makes himself a partner of God in giving guidance and </a:t>
            </a:r>
            <a:r>
              <a:rPr lang="en-US" sz="2200" dirty="0" smtClean="0">
                <a:solidFill>
                  <a:schemeClr val="tx1"/>
                </a:solidFill>
              </a:rPr>
              <a:t>sustaining </a:t>
            </a:r>
            <a:r>
              <a:rPr lang="en-US" sz="2200" dirty="0">
                <a:solidFill>
                  <a:schemeClr val="tx1"/>
                </a:solidFill>
              </a:rPr>
              <a:t>the creatures. When a quick tempered person punishes someone, he gets so much excited that he turns himself into an enemy and administers punishment many times more than the offence calls for. Only such a person has the right to punish the child to a certain extent, as maintains self respect to control himself and is forbearing and dignified; such a one can scold the child. But he who is quick tempered, undignified and lacking in wisdom has no right that he should be entrusted the duty of upbringing and training the children. I wish that the people could pray for the children just as they are anxious to punish them. They should make it part and parcel of their duties that they pray for the children fervently; the prayers of the parents for their children are particularly accepted by God</a:t>
            </a:r>
            <a:r>
              <a:rPr lang="en-US" sz="2200" dirty="0" smtClean="0">
                <a:solidFill>
                  <a:schemeClr val="tx1"/>
                </a:solidFill>
              </a:rPr>
              <a:t>.”</a:t>
            </a:r>
          </a:p>
          <a:p>
            <a:pPr algn="r"/>
            <a:r>
              <a:rPr lang="en-US" sz="2000" dirty="0" err="1" smtClean="0">
                <a:solidFill>
                  <a:schemeClr val="tx1"/>
                </a:solidFill>
              </a:rPr>
              <a:t>Malfoozat</a:t>
            </a:r>
            <a:r>
              <a:rPr lang="en-US" sz="2000" dirty="0" smtClean="0">
                <a:solidFill>
                  <a:schemeClr val="tx1"/>
                </a:solidFill>
              </a:rPr>
              <a:t>, Vol II, page 4</a:t>
            </a:r>
            <a:endParaRPr lang="en-US" sz="2000" dirty="0">
              <a:solidFill>
                <a:schemeClr val="tx1"/>
              </a:solidFill>
            </a:endParaRPr>
          </a:p>
        </p:txBody>
      </p:sp>
      <p:sp>
        <p:nvSpPr>
          <p:cNvPr id="5" name="TextBox 4"/>
          <p:cNvSpPr txBox="1"/>
          <p:nvPr/>
        </p:nvSpPr>
        <p:spPr>
          <a:xfrm>
            <a:off x="3469350" y="435042"/>
            <a:ext cx="552101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the Promised Messiah (as)</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12</a:t>
            </a:fld>
            <a:endParaRPr lang="en-US"/>
          </a:p>
        </p:txBody>
      </p:sp>
    </p:spTree>
    <p:extLst>
      <p:ext uri="{BB962C8B-B14F-4D97-AF65-F5344CB8AC3E}">
        <p14:creationId xmlns:p14="http://schemas.microsoft.com/office/powerpoint/2010/main" val="845820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22754"/>
            <a:ext cx="9144000" cy="5080865"/>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13711" y="315778"/>
            <a:ext cx="3066289" cy="769441"/>
          </a:xfrm>
          <a:prstGeom prst="rect">
            <a:avLst/>
          </a:prstGeom>
          <a:noFill/>
        </p:spPr>
        <p:txBody>
          <a:bodyPr wrap="none" rtlCol="0">
            <a:spAutoFit/>
          </a:bodyPr>
          <a:lstStyle/>
          <a:p>
            <a:r>
              <a:rPr lang="en-US" sz="4400" b="1" dirty="0" smtClean="0">
                <a:solidFill>
                  <a:schemeClr val="bg1"/>
                </a:solidFill>
              </a:rPr>
              <a:t>Discussion II</a:t>
            </a:r>
            <a:endParaRPr lang="en-US" sz="4400" b="1" dirty="0">
              <a:solidFill>
                <a:schemeClr val="bg1"/>
              </a:solidFill>
            </a:endParaRPr>
          </a:p>
        </p:txBody>
      </p:sp>
      <p:sp>
        <p:nvSpPr>
          <p:cNvPr id="7" name="TextBox 6"/>
          <p:cNvSpPr txBox="1"/>
          <p:nvPr/>
        </p:nvSpPr>
        <p:spPr>
          <a:xfrm>
            <a:off x="4211873" y="1431077"/>
            <a:ext cx="4769053" cy="4154984"/>
          </a:xfrm>
          <a:prstGeom prst="rect">
            <a:avLst/>
          </a:prstGeom>
          <a:noFill/>
        </p:spPr>
        <p:txBody>
          <a:bodyPr wrap="square" rtlCol="0">
            <a:spAutoFit/>
          </a:bodyPr>
          <a:lstStyle/>
          <a:p>
            <a:pPr lvl="0"/>
            <a:r>
              <a:rPr lang="en-US" sz="2400" dirty="0" smtClean="0"/>
              <a:t>A father confides in you that his daughter is 14 years old and she still has not adopted the Muslim style of dress in high school.  She doesn’t cover her head or even wear a scarf.  The father complains that in the warmer months, she even wears skirts and shorts that are above her knees. The father and his wife have explained to her many times that this type of dress is not Islamic.</a:t>
            </a:r>
            <a:endParaRPr lang="en-US" sz="2400" dirty="0"/>
          </a:p>
        </p:txBody>
      </p:sp>
      <p:sp>
        <p:nvSpPr>
          <p:cNvPr id="3" name="Slide Number Placeholder 2"/>
          <p:cNvSpPr>
            <a:spLocks noGrp="1"/>
          </p:cNvSpPr>
          <p:nvPr>
            <p:ph type="sldNum" sz="quarter" idx="12"/>
          </p:nvPr>
        </p:nvSpPr>
        <p:spPr/>
        <p:txBody>
          <a:bodyPr/>
          <a:lstStyle/>
          <a:p>
            <a:fld id="{D64212AE-C6D7-4DAE-B05A-60F3647E62E0}" type="slidenum">
              <a:rPr lang="en-US" smtClean="0"/>
              <a:t>13</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736" y="1496642"/>
            <a:ext cx="3365248" cy="4133088"/>
          </a:xfrm>
          <a:prstGeom prst="rect">
            <a:avLst/>
          </a:prstGeom>
        </p:spPr>
      </p:pic>
    </p:spTree>
    <p:extLst>
      <p:ext uri="{BB962C8B-B14F-4D97-AF65-F5344CB8AC3E}">
        <p14:creationId xmlns:p14="http://schemas.microsoft.com/office/powerpoint/2010/main" val="3781374449"/>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Rectangle 3"/>
          <p:cNvSpPr/>
          <p:nvPr/>
        </p:nvSpPr>
        <p:spPr>
          <a:xfrm>
            <a:off x="4229989" y="455836"/>
            <a:ext cx="4065600" cy="461665"/>
          </a:xfrm>
          <a:prstGeom prst="rect">
            <a:avLst/>
          </a:prstGeom>
        </p:spPr>
        <p:txBody>
          <a:bodyPr wrap="none">
            <a:spAutoFit/>
          </a:bodyPr>
          <a:lstStyle/>
          <a:p>
            <a:pPr lvl="1"/>
            <a:r>
              <a:rPr lang="en-US" sz="2400" b="1" dirty="0" smtClean="0">
                <a:solidFill>
                  <a:schemeClr val="bg1"/>
                </a:solidFill>
              </a:rPr>
              <a:t>What’s the </a:t>
            </a:r>
            <a:r>
              <a:rPr lang="en-US" sz="2400" b="1" u="sng" dirty="0" smtClean="0">
                <a:solidFill>
                  <a:schemeClr val="bg1"/>
                </a:solidFill>
              </a:rPr>
              <a:t>best</a:t>
            </a:r>
            <a:r>
              <a:rPr lang="en-US" sz="2400" b="1" dirty="0" smtClean="0">
                <a:solidFill>
                  <a:schemeClr val="bg1"/>
                </a:solidFill>
              </a:rPr>
              <a:t> approach?</a:t>
            </a:r>
            <a:endParaRPr lang="en-US" sz="2400" b="1" dirty="0">
              <a:solidFill>
                <a:schemeClr val="bg1"/>
              </a:solidFill>
            </a:endParaRPr>
          </a:p>
        </p:txBody>
      </p:sp>
      <p:sp>
        <p:nvSpPr>
          <p:cNvPr id="6" name="TextBox 5"/>
          <p:cNvSpPr txBox="1"/>
          <p:nvPr/>
        </p:nvSpPr>
        <p:spPr>
          <a:xfrm>
            <a:off x="182504" y="1229258"/>
            <a:ext cx="8778991" cy="4154984"/>
          </a:xfrm>
          <a:prstGeom prst="rect">
            <a:avLst/>
          </a:prstGeom>
          <a:noFill/>
        </p:spPr>
        <p:txBody>
          <a:bodyPr wrap="square" rtlCol="0">
            <a:spAutoFit/>
          </a:bodyPr>
          <a:lstStyle/>
          <a:p>
            <a:pPr marL="0" lvl="1"/>
            <a:endParaRPr lang="en-US" sz="2400" dirty="0"/>
          </a:p>
          <a:p>
            <a:pPr lvl="1"/>
            <a:r>
              <a:rPr lang="en-US" sz="2400" b="1" dirty="0" smtClean="0"/>
              <a:t>Option 1: </a:t>
            </a:r>
            <a:r>
              <a:rPr lang="en-US" sz="2400" dirty="0" smtClean="0"/>
              <a:t>Advise him to pray for her more fervently.  Offer </a:t>
            </a:r>
            <a:r>
              <a:rPr lang="en-US" sz="2400" dirty="0" err="1" smtClean="0"/>
              <a:t>nawafil</a:t>
            </a:r>
            <a:r>
              <a:rPr lang="en-US" sz="2400" dirty="0" smtClean="0"/>
              <a:t> prayers and fast.</a:t>
            </a:r>
          </a:p>
          <a:p>
            <a:pPr lvl="1"/>
            <a:endParaRPr lang="en-US" sz="2400" dirty="0"/>
          </a:p>
          <a:p>
            <a:pPr lvl="1"/>
            <a:r>
              <a:rPr lang="en-US" sz="2400" b="1" dirty="0"/>
              <a:t>Option </a:t>
            </a:r>
            <a:r>
              <a:rPr lang="en-US" sz="2400" b="1" dirty="0" smtClean="0"/>
              <a:t>2: </a:t>
            </a:r>
            <a:r>
              <a:rPr lang="en-US" sz="2400" dirty="0" smtClean="0"/>
              <a:t>Discard all the clothes that are not appropriate for Muslim girls.</a:t>
            </a:r>
          </a:p>
          <a:p>
            <a:pPr lvl="1"/>
            <a:endParaRPr lang="en-US" sz="2400" dirty="0"/>
          </a:p>
          <a:p>
            <a:pPr lvl="1"/>
            <a:r>
              <a:rPr lang="en-US" sz="2400" b="1" dirty="0"/>
              <a:t>Option </a:t>
            </a:r>
            <a:r>
              <a:rPr lang="en-US" sz="2400" b="1" dirty="0" smtClean="0"/>
              <a:t>3: </a:t>
            </a:r>
            <a:r>
              <a:rPr lang="en-US" sz="2400" dirty="0" smtClean="0"/>
              <a:t>Advise the father to have his daughter homeschooled.</a:t>
            </a:r>
            <a:endParaRPr lang="en-US" sz="2400" dirty="0"/>
          </a:p>
          <a:p>
            <a:pPr lvl="1"/>
            <a:endParaRPr lang="en-US" sz="2400" dirty="0" smtClean="0"/>
          </a:p>
          <a:p>
            <a:pPr lvl="1"/>
            <a:r>
              <a:rPr lang="en-US" sz="2400" b="1" dirty="0"/>
              <a:t>Option 4</a:t>
            </a:r>
            <a:r>
              <a:rPr lang="en-US" sz="2400" b="1" dirty="0" smtClean="0"/>
              <a:t>: </a:t>
            </a:r>
            <a:r>
              <a:rPr lang="en-US" sz="2400" dirty="0" smtClean="0"/>
              <a:t>any other response.</a:t>
            </a:r>
            <a:endParaRPr lang="en-US" sz="2400" dirty="0"/>
          </a:p>
          <a:p>
            <a:pPr marL="0" lvl="1"/>
            <a:endParaRPr lang="en-US" sz="2400" dirty="0"/>
          </a:p>
        </p:txBody>
      </p:sp>
      <p:sp>
        <p:nvSpPr>
          <p:cNvPr id="2" name="Slide Number Placeholder 1"/>
          <p:cNvSpPr>
            <a:spLocks noGrp="1"/>
          </p:cNvSpPr>
          <p:nvPr>
            <p:ph type="sldNum" sz="quarter" idx="12"/>
          </p:nvPr>
        </p:nvSpPr>
        <p:spPr/>
        <p:txBody>
          <a:bodyPr/>
          <a:lstStyle/>
          <a:p>
            <a:fld id="{D64212AE-C6D7-4DAE-B05A-60F3647E62E0}" type="slidenum">
              <a:rPr lang="en-US" smtClean="0"/>
              <a:t>14</a:t>
            </a:fld>
            <a:endParaRPr lang="en-US"/>
          </a:p>
        </p:txBody>
      </p:sp>
    </p:spTree>
    <p:extLst>
      <p:ext uri="{BB962C8B-B14F-4D97-AF65-F5344CB8AC3E}">
        <p14:creationId xmlns:p14="http://schemas.microsoft.com/office/powerpoint/2010/main" val="704987942"/>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18652"/>
            <a:ext cx="9144000" cy="5080185"/>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6"/>
          <p:cNvSpPr txBox="1"/>
          <p:nvPr/>
        </p:nvSpPr>
        <p:spPr>
          <a:xfrm>
            <a:off x="3743112" y="401627"/>
            <a:ext cx="501656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a:t>
            </a:r>
            <a:r>
              <a:rPr lang="en-US" sz="2400" b="1" dirty="0">
                <a:solidFill>
                  <a:schemeClr val="bg1"/>
                </a:solidFill>
              </a:rPr>
              <a:t> </a:t>
            </a:r>
            <a:r>
              <a:rPr lang="en-US" sz="2400" b="1" dirty="0" smtClean="0">
                <a:solidFill>
                  <a:schemeClr val="bg1"/>
                </a:solidFill>
              </a:rPr>
              <a:t>Promised Messiah (as)</a:t>
            </a:r>
            <a:endParaRPr lang="en-US" sz="2400" b="1" dirty="0">
              <a:solidFill>
                <a:schemeClr val="bg1"/>
              </a:solidFill>
            </a:endParaRPr>
          </a:p>
        </p:txBody>
      </p:sp>
      <p:sp>
        <p:nvSpPr>
          <p:cNvPr id="2" name="Rectangle 1"/>
          <p:cNvSpPr/>
          <p:nvPr/>
        </p:nvSpPr>
        <p:spPr>
          <a:xfrm>
            <a:off x="0" y="1058969"/>
            <a:ext cx="9144000" cy="5139869"/>
          </a:xfrm>
          <a:prstGeom prst="rect">
            <a:avLst/>
          </a:prstGeom>
        </p:spPr>
        <p:txBody>
          <a:bodyPr wrap="square">
            <a:spAutoFit/>
          </a:bodyPr>
          <a:lstStyle/>
          <a:p>
            <a:r>
              <a:rPr lang="en-US" sz="2200" dirty="0"/>
              <a:t>Promised Messiah </a:t>
            </a:r>
            <a:r>
              <a:rPr lang="en-US" sz="2200" dirty="0" smtClean="0"/>
              <a:t>(as) said </a:t>
            </a:r>
            <a:r>
              <a:rPr lang="en-US" sz="2200" dirty="0"/>
              <a:t>about gradual training, </a:t>
            </a:r>
            <a:r>
              <a:rPr lang="en-US" sz="2200" dirty="0" smtClean="0"/>
              <a:t>“You </a:t>
            </a:r>
            <a:r>
              <a:rPr lang="en-US" sz="2200" dirty="0"/>
              <a:t>should wake up at night and pray to God that He may guide you onto the path that leads to Him. The Companions of the Holy Prophet </a:t>
            </a:r>
            <a:r>
              <a:rPr lang="en-US" sz="2200" dirty="0" smtClean="0"/>
              <a:t>(saw) also </a:t>
            </a:r>
            <a:r>
              <a:rPr lang="en-US" sz="2200" dirty="0"/>
              <a:t>had a gradual training. What were they in the beginning? They were like seeds sown in the earth. Then the Holy Prophet </a:t>
            </a:r>
            <a:r>
              <a:rPr lang="en-US" sz="2200" dirty="0" smtClean="0"/>
              <a:t>(saw) watered </a:t>
            </a:r>
            <a:r>
              <a:rPr lang="en-US" sz="2200" dirty="0"/>
              <a:t>and prayed for them. The seed was good and the soil was also good. The watering (by the. Holy Prophet </a:t>
            </a:r>
            <a:r>
              <a:rPr lang="en-US" sz="2200" dirty="0" smtClean="0"/>
              <a:t>(saw)) produced </a:t>
            </a:r>
            <a:r>
              <a:rPr lang="en-US" sz="2200" dirty="0"/>
              <a:t>very good fruit. Just what the Holy Prophet did they followed him and did the same. They never waited for the day or the night. You people should repent sincerely, wake up for </a:t>
            </a:r>
            <a:r>
              <a:rPr lang="en-US" sz="2200" dirty="0" err="1"/>
              <a:t>Tahajjud</a:t>
            </a:r>
            <a:r>
              <a:rPr lang="en-US" sz="2200" dirty="0"/>
              <a:t> prayer, pray and set your hearts right. You should do away with your shortcomings and make your words and actions in complete conformity with the will of God. You should remember that he who will keep this advice in view all the time and will pray in a practical manner and put his needs before God, will be blessed by God and he will find a change (for the better) in his heart. Do not be despaired of God</a:t>
            </a:r>
            <a:r>
              <a:rPr lang="en-US" sz="2200" dirty="0" smtClean="0"/>
              <a:t>.</a:t>
            </a:r>
          </a:p>
          <a:p>
            <a:pPr algn="r"/>
            <a:r>
              <a:rPr lang="en-US" sz="2000" dirty="0" smtClean="0"/>
              <a:t>(</a:t>
            </a:r>
            <a:r>
              <a:rPr lang="en-US" sz="2000" dirty="0" err="1"/>
              <a:t>Malfoozat</a:t>
            </a:r>
            <a:r>
              <a:rPr lang="en-US" sz="2000" dirty="0"/>
              <a:t> Vol. 1, p. 44)</a:t>
            </a:r>
            <a:endParaRPr lang="en-US" sz="2200" dirty="0"/>
          </a:p>
        </p:txBody>
      </p:sp>
      <p:sp>
        <p:nvSpPr>
          <p:cNvPr id="3" name="Slide Number Placeholder 2"/>
          <p:cNvSpPr>
            <a:spLocks noGrp="1"/>
          </p:cNvSpPr>
          <p:nvPr>
            <p:ph type="sldNum" sz="quarter" idx="12"/>
          </p:nvPr>
        </p:nvSpPr>
        <p:spPr/>
        <p:txBody>
          <a:bodyPr/>
          <a:lstStyle/>
          <a:p>
            <a:fld id="{D64212AE-C6D7-4DAE-B05A-60F3647E62E0}" type="slidenum">
              <a:rPr lang="en-US" smtClean="0"/>
              <a:t>15</a:t>
            </a:fld>
            <a:endParaRPr lang="en-US"/>
          </a:p>
        </p:txBody>
      </p:sp>
    </p:spTree>
    <p:extLst>
      <p:ext uri="{BB962C8B-B14F-4D97-AF65-F5344CB8AC3E}">
        <p14:creationId xmlns:p14="http://schemas.microsoft.com/office/powerpoint/2010/main" val="311128950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2160"/>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09588" y="354827"/>
            <a:ext cx="3216721" cy="769441"/>
          </a:xfrm>
          <a:prstGeom prst="rect">
            <a:avLst/>
          </a:prstGeom>
          <a:noFill/>
        </p:spPr>
        <p:txBody>
          <a:bodyPr wrap="none" rtlCol="0">
            <a:spAutoFit/>
          </a:bodyPr>
          <a:lstStyle/>
          <a:p>
            <a:r>
              <a:rPr lang="en-US" sz="4400" b="1" dirty="0" smtClean="0">
                <a:solidFill>
                  <a:schemeClr val="bg1"/>
                </a:solidFill>
              </a:rPr>
              <a:t>Discussion III</a:t>
            </a:r>
            <a:endParaRPr lang="en-US" sz="4400" b="1" dirty="0">
              <a:solidFill>
                <a:schemeClr val="bg1"/>
              </a:solidFill>
            </a:endParaRPr>
          </a:p>
        </p:txBody>
      </p:sp>
      <p:sp>
        <p:nvSpPr>
          <p:cNvPr id="6" name="TextBox 5"/>
          <p:cNvSpPr txBox="1"/>
          <p:nvPr/>
        </p:nvSpPr>
        <p:spPr>
          <a:xfrm>
            <a:off x="397361" y="1220808"/>
            <a:ext cx="3894534" cy="4893647"/>
          </a:xfrm>
          <a:prstGeom prst="rect">
            <a:avLst/>
          </a:prstGeom>
          <a:noFill/>
        </p:spPr>
        <p:txBody>
          <a:bodyPr wrap="square" rtlCol="0">
            <a:spAutoFit/>
          </a:bodyPr>
          <a:lstStyle/>
          <a:p>
            <a:pPr lvl="0"/>
            <a:r>
              <a:rPr lang="en-US" sz="2400" dirty="0" smtClean="0"/>
              <a:t>Your 7-year old daughter has not finished her dinner, which is normally what happens.  Whatever food your wife puts on your daughter’s plate, your daughter manages to not finish it.  You’ve reminded repeatedly your daughter about the blessings of the last morsel of food on the plate.  However, your wife is not so strict in reminding the children about this.</a:t>
            </a:r>
            <a:endParaRPr lang="en-US" sz="2400" dirty="0"/>
          </a:p>
        </p:txBody>
      </p:sp>
      <p:sp>
        <p:nvSpPr>
          <p:cNvPr id="5" name="Slide Number Placeholder 4"/>
          <p:cNvSpPr>
            <a:spLocks noGrp="1"/>
          </p:cNvSpPr>
          <p:nvPr>
            <p:ph type="sldNum" sz="quarter" idx="12"/>
          </p:nvPr>
        </p:nvSpPr>
        <p:spPr/>
        <p:txBody>
          <a:bodyPr/>
          <a:lstStyle/>
          <a:p>
            <a:fld id="{D64212AE-C6D7-4DAE-B05A-60F3647E62E0}" type="slidenum">
              <a:rPr lang="en-US" smtClean="0"/>
              <a:t>16</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5328" y="2069592"/>
            <a:ext cx="4505239" cy="2982468"/>
          </a:xfrm>
          <a:prstGeom prst="rect">
            <a:avLst/>
          </a:prstGeom>
        </p:spPr>
      </p:pic>
    </p:spTree>
    <p:extLst>
      <p:ext uri="{BB962C8B-B14F-4D97-AF65-F5344CB8AC3E}">
        <p14:creationId xmlns:p14="http://schemas.microsoft.com/office/powerpoint/2010/main" val="3226843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78908"/>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27744" y="1328350"/>
            <a:ext cx="8989255" cy="3785652"/>
          </a:xfrm>
          <a:prstGeom prst="rect">
            <a:avLst/>
          </a:prstGeom>
          <a:noFill/>
        </p:spPr>
        <p:txBody>
          <a:bodyPr wrap="square" rtlCol="0">
            <a:spAutoFit/>
          </a:bodyPr>
          <a:lstStyle/>
          <a:p>
            <a:pPr lvl="1"/>
            <a:r>
              <a:rPr lang="en-US" sz="2400" b="1" dirty="0" smtClean="0"/>
              <a:t>Option 1: </a:t>
            </a:r>
            <a:r>
              <a:rPr lang="en-US" sz="2400" dirty="0" smtClean="0"/>
              <a:t>Tell your daughter that she cannot leave the dinner table until her plate is clear.</a:t>
            </a:r>
          </a:p>
          <a:p>
            <a:pPr lvl="1"/>
            <a:endParaRPr lang="en-US" sz="2400" dirty="0"/>
          </a:p>
          <a:p>
            <a:pPr lvl="1"/>
            <a:r>
              <a:rPr lang="en-US" sz="2400" b="1" dirty="0" smtClean="0"/>
              <a:t>Option 2: </a:t>
            </a:r>
            <a:r>
              <a:rPr lang="en-US" sz="2400" dirty="0" smtClean="0"/>
              <a:t>Reprimand your wife for not taking better care in teaching the children proper Islamic etiquettes.  </a:t>
            </a:r>
          </a:p>
          <a:p>
            <a:pPr lvl="1"/>
            <a:endParaRPr lang="en-US" sz="2400" dirty="0"/>
          </a:p>
          <a:p>
            <a:pPr lvl="1"/>
            <a:r>
              <a:rPr lang="en-US" sz="2400" b="1" dirty="0" smtClean="0"/>
              <a:t>Option 3: </a:t>
            </a:r>
            <a:r>
              <a:rPr lang="en-US" sz="2400" dirty="0" smtClean="0"/>
              <a:t>Be an example for your children.  Show them your dinner plate each night and how cleanly you have finished your meal.</a:t>
            </a:r>
          </a:p>
          <a:p>
            <a:pPr lvl="1"/>
            <a:endParaRPr lang="en-US" sz="2400" dirty="0"/>
          </a:p>
          <a:p>
            <a:pPr lvl="1"/>
            <a:r>
              <a:rPr lang="en-US" sz="2400" b="1" dirty="0" smtClean="0"/>
              <a:t>Option 4: </a:t>
            </a:r>
            <a:r>
              <a:rPr lang="en-US" sz="2400" dirty="0" smtClean="0"/>
              <a:t>Another option?</a:t>
            </a:r>
            <a:endParaRPr lang="en-US" sz="2400" dirty="0"/>
          </a:p>
        </p:txBody>
      </p:sp>
      <p:sp>
        <p:nvSpPr>
          <p:cNvPr id="7" name="Rectangle 6"/>
          <p:cNvSpPr/>
          <p:nvPr/>
        </p:nvSpPr>
        <p:spPr>
          <a:xfrm>
            <a:off x="4229989" y="455836"/>
            <a:ext cx="4065600" cy="461665"/>
          </a:xfrm>
          <a:prstGeom prst="rect">
            <a:avLst/>
          </a:prstGeom>
        </p:spPr>
        <p:txBody>
          <a:bodyPr wrap="none">
            <a:spAutoFit/>
          </a:bodyPr>
          <a:lstStyle/>
          <a:p>
            <a:pPr lvl="1"/>
            <a:r>
              <a:rPr lang="en-US" sz="2400" b="1" dirty="0" smtClean="0">
                <a:solidFill>
                  <a:schemeClr val="bg1"/>
                </a:solidFill>
              </a:rPr>
              <a:t>What’s the </a:t>
            </a:r>
            <a:r>
              <a:rPr lang="en-US" sz="2400" b="1" u="sng" dirty="0" smtClean="0">
                <a:solidFill>
                  <a:schemeClr val="bg1"/>
                </a:solidFill>
              </a:rPr>
              <a:t>best</a:t>
            </a:r>
            <a:r>
              <a:rPr lang="en-US" sz="2400" b="1" dirty="0" smtClean="0">
                <a:solidFill>
                  <a:schemeClr val="bg1"/>
                </a:solidFill>
              </a:rPr>
              <a:t> approach?</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17</a:t>
            </a:fld>
            <a:endParaRPr lang="en-US"/>
          </a:p>
        </p:txBody>
      </p:sp>
    </p:spTree>
    <p:extLst>
      <p:ext uri="{BB962C8B-B14F-4D97-AF65-F5344CB8AC3E}">
        <p14:creationId xmlns:p14="http://schemas.microsoft.com/office/powerpoint/2010/main" val="728061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78908"/>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167640" y="1248470"/>
            <a:ext cx="8862060" cy="4678204"/>
          </a:xfrm>
          <a:prstGeom prst="rect">
            <a:avLst/>
          </a:prstGeom>
        </p:spPr>
        <p:txBody>
          <a:bodyPr wrap="square">
            <a:spAutoFit/>
          </a:bodyPr>
          <a:lstStyle/>
          <a:p>
            <a:r>
              <a:rPr lang="en-US" sz="2800" dirty="0"/>
              <a:t>In a Friday Sermon delivered on 19</a:t>
            </a:r>
            <a:r>
              <a:rPr lang="en-US" sz="2800" baseline="30000" dirty="0"/>
              <a:t>th</a:t>
            </a:r>
            <a:r>
              <a:rPr lang="en-US" sz="2800" dirty="0"/>
              <a:t> December 1986, </a:t>
            </a:r>
            <a:r>
              <a:rPr lang="en-US" sz="2800" dirty="0" err="1"/>
              <a:t>Hadhrat</a:t>
            </a:r>
            <a:r>
              <a:rPr lang="en-US" sz="2800" dirty="0"/>
              <a:t> </a:t>
            </a:r>
            <a:r>
              <a:rPr lang="en-US" sz="2800" dirty="0" err="1"/>
              <a:t>Khilafatul</a:t>
            </a:r>
            <a:r>
              <a:rPr lang="en-US" sz="2800" dirty="0"/>
              <a:t> </a:t>
            </a:r>
            <a:r>
              <a:rPr lang="en-US" sz="2800" dirty="0" err="1"/>
              <a:t>Masih</a:t>
            </a:r>
            <a:r>
              <a:rPr lang="en-US" sz="2800" dirty="0"/>
              <a:t> IV </a:t>
            </a:r>
            <a:r>
              <a:rPr lang="en-US" sz="2800" dirty="0" err="1"/>
              <a:t>r.a.</a:t>
            </a:r>
            <a:r>
              <a:rPr lang="en-US" sz="2800" dirty="0"/>
              <a:t> said, “Parents with great zeal and intelligence should take interest in their children during these years (4-7 years).  If you want to inculcate the love of </a:t>
            </a:r>
            <a:r>
              <a:rPr lang="en-US" sz="2800" dirty="0" err="1"/>
              <a:t>Salat</a:t>
            </a:r>
            <a:r>
              <a:rPr lang="en-US" sz="2800" dirty="0"/>
              <a:t> in them then if the children see their parents prepare for </a:t>
            </a:r>
            <a:r>
              <a:rPr lang="en-US" sz="2800" dirty="0" err="1"/>
              <a:t>Salat</a:t>
            </a:r>
            <a:r>
              <a:rPr lang="en-US" sz="2800" dirty="0"/>
              <a:t>, care to offer </a:t>
            </a:r>
            <a:r>
              <a:rPr lang="en-US" sz="2800" dirty="0" err="1"/>
              <a:t>Salat</a:t>
            </a:r>
            <a:r>
              <a:rPr lang="en-US" sz="2800" dirty="0"/>
              <a:t> with proper etiquettes then right from the start prior to them going to school they would develop love for offering </a:t>
            </a:r>
            <a:r>
              <a:rPr lang="en-US" sz="2800" dirty="0" err="1"/>
              <a:t>Salat</a:t>
            </a:r>
            <a:r>
              <a:rPr lang="en-US" sz="2800" dirty="0"/>
              <a:t> and if they see other good manners in their parents then love for those manners will take place in them</a:t>
            </a:r>
            <a:r>
              <a:rPr lang="en-US" sz="2800" dirty="0" smtClean="0"/>
              <a:t>.”</a:t>
            </a:r>
          </a:p>
          <a:p>
            <a:pPr algn="r"/>
            <a:r>
              <a:rPr lang="en-US" dirty="0" smtClean="0"/>
              <a:t>(pages </a:t>
            </a:r>
            <a:r>
              <a:rPr lang="en-US" dirty="0"/>
              <a:t>843-844, </a:t>
            </a:r>
            <a:r>
              <a:rPr lang="en-US" dirty="0" err="1"/>
              <a:t>Khutabat</a:t>
            </a:r>
            <a:r>
              <a:rPr lang="en-US" dirty="0"/>
              <a:t>-e-Tahir, volume 5)</a:t>
            </a:r>
          </a:p>
        </p:txBody>
      </p:sp>
      <p:sp>
        <p:nvSpPr>
          <p:cNvPr id="4" name="TextBox 6"/>
          <p:cNvSpPr txBox="1"/>
          <p:nvPr/>
        </p:nvSpPr>
        <p:spPr>
          <a:xfrm>
            <a:off x="3743112" y="401627"/>
            <a:ext cx="521579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a:t>
            </a:r>
            <a:r>
              <a:rPr lang="en-US" sz="2400" b="1" dirty="0">
                <a:solidFill>
                  <a:schemeClr val="bg1"/>
                </a:solidFill>
              </a:rPr>
              <a:t> </a:t>
            </a:r>
            <a:r>
              <a:rPr lang="en-US" sz="2400" b="1" dirty="0" err="1" smtClean="0">
                <a:solidFill>
                  <a:schemeClr val="bg1"/>
                </a:solidFill>
              </a:rPr>
              <a:t>Khalifatul</a:t>
            </a:r>
            <a:r>
              <a:rPr lang="en-US" sz="2400" b="1" dirty="0" smtClean="0">
                <a:solidFill>
                  <a:schemeClr val="bg1"/>
                </a:solidFill>
              </a:rPr>
              <a:t> </a:t>
            </a:r>
            <a:r>
              <a:rPr lang="en-US" sz="2400" b="1" dirty="0" err="1" smtClean="0">
                <a:solidFill>
                  <a:schemeClr val="bg1"/>
                </a:solidFill>
              </a:rPr>
              <a:t>Massih</a:t>
            </a:r>
            <a:r>
              <a:rPr lang="en-US" sz="2400" b="1" dirty="0" smtClean="0">
                <a:solidFill>
                  <a:schemeClr val="bg1"/>
                </a:solidFill>
              </a:rPr>
              <a:t> IV (</a:t>
            </a:r>
            <a:r>
              <a:rPr lang="en-US" sz="2400" b="1" dirty="0" err="1" smtClean="0">
                <a:solidFill>
                  <a:schemeClr val="bg1"/>
                </a:solidFill>
              </a:rPr>
              <a:t>ra</a:t>
            </a:r>
            <a:r>
              <a:rPr lang="en-US" sz="2400" b="1" dirty="0" smtClean="0">
                <a:solidFill>
                  <a:schemeClr val="bg1"/>
                </a:solidFill>
              </a:rPr>
              <a:t>)</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18</a:t>
            </a:fld>
            <a:endParaRPr lang="en-US"/>
          </a:p>
        </p:txBody>
      </p:sp>
    </p:spTree>
    <p:extLst>
      <p:ext uri="{BB962C8B-B14F-4D97-AF65-F5344CB8AC3E}">
        <p14:creationId xmlns:p14="http://schemas.microsoft.com/office/powerpoint/2010/main" val="989145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9145" y="454871"/>
            <a:ext cx="5383782" cy="400110"/>
          </a:xfrm>
          <a:prstGeom prst="rect">
            <a:avLst/>
          </a:prstGeom>
          <a:noFill/>
        </p:spPr>
        <p:txBody>
          <a:bodyPr wrap="none" rtlCol="0">
            <a:spAutoFit/>
          </a:bodyPr>
          <a:lstStyle/>
          <a:p>
            <a:r>
              <a:rPr lang="en-US" sz="2000" b="1" dirty="0" smtClean="0">
                <a:solidFill>
                  <a:schemeClr val="bg1"/>
                </a:solidFill>
              </a:rPr>
              <a:t>A Short Video from Friday Sermon, Nov. 14, 2014</a:t>
            </a:r>
            <a:endParaRPr lang="en-US" sz="20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19</a:t>
            </a:fld>
            <a:endParaRPr lang="en-US"/>
          </a:p>
        </p:txBody>
      </p:sp>
      <p:pic>
        <p:nvPicPr>
          <p:cNvPr id="5" name="Topic 16 instilling Islamic teachings in children_mpeg4.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397000"/>
            <a:ext cx="6096000" cy="4064000"/>
          </a:xfrm>
          <a:prstGeom prst="rect">
            <a:avLst/>
          </a:prstGeom>
        </p:spPr>
      </p:pic>
    </p:spTree>
    <p:extLst>
      <p:ext uri="{BB962C8B-B14F-4D97-AF65-F5344CB8AC3E}">
        <p14:creationId xmlns:p14="http://schemas.microsoft.com/office/powerpoint/2010/main" val="255125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0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fullScrn="1">
              <p:cMediaNode vol="80000">
                <p:cTn id="12"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686" y="1117655"/>
            <a:ext cx="7886700" cy="1325563"/>
          </a:xfrm>
        </p:spPr>
        <p:txBody>
          <a:bodyPr/>
          <a:lstStyle/>
          <a:p>
            <a:r>
              <a:rPr lang="en-US" b="1" dirty="0" smtClean="0"/>
              <a:t>AGENDA</a:t>
            </a:r>
            <a:endParaRPr lang="en-US" b="1" dirty="0"/>
          </a:p>
        </p:txBody>
      </p:sp>
      <p:sp>
        <p:nvSpPr>
          <p:cNvPr id="3" name="Content Placeholder 2"/>
          <p:cNvSpPr>
            <a:spLocks noGrp="1"/>
          </p:cNvSpPr>
          <p:nvPr>
            <p:ph idx="1"/>
          </p:nvPr>
        </p:nvSpPr>
        <p:spPr>
          <a:xfrm>
            <a:off x="527193" y="2171686"/>
            <a:ext cx="8480074" cy="4351338"/>
          </a:xfrm>
        </p:spPr>
        <p:txBody>
          <a:bodyPr>
            <a:normAutofit fontScale="92500" lnSpcReduction="10000"/>
          </a:bodyPr>
          <a:lstStyle/>
          <a:p>
            <a:r>
              <a:rPr lang="en-US" dirty="0" smtClean="0"/>
              <a:t>Recitation of the Holy Quran </a:t>
            </a:r>
            <a:r>
              <a:rPr lang="en-US" dirty="0" smtClean="0">
                <a:solidFill>
                  <a:srgbClr val="000000"/>
                </a:solidFill>
              </a:rPr>
              <a:t>(66:7)</a:t>
            </a:r>
            <a:r>
              <a:rPr lang="en-US" dirty="0" smtClean="0"/>
              <a:t>		</a:t>
            </a:r>
          </a:p>
          <a:p>
            <a:r>
              <a:rPr lang="en-US" dirty="0" smtClean="0"/>
              <a:t>Pledge</a:t>
            </a:r>
          </a:p>
          <a:p>
            <a:r>
              <a:rPr lang="en-US" dirty="0" smtClean="0"/>
              <a:t>Reminders: Recitation of HQ and Congregational Prayers	</a:t>
            </a:r>
          </a:p>
          <a:p>
            <a:r>
              <a:rPr lang="en-US" dirty="0" smtClean="0"/>
              <a:t>Monthly topic: </a:t>
            </a:r>
            <a:r>
              <a:rPr lang="en-US" dirty="0"/>
              <a:t>Have </a:t>
            </a:r>
            <a:r>
              <a:rPr lang="en-US" dirty="0" smtClean="0"/>
              <a:t>we tried our best to instill the true Islamic teachings in our children?</a:t>
            </a:r>
          </a:p>
          <a:p>
            <a:r>
              <a:rPr lang="en-US" dirty="0" smtClean="0"/>
              <a:t>Health topic: Influenza</a:t>
            </a:r>
            <a:endParaRPr lang="en-US" dirty="0"/>
          </a:p>
          <a:p>
            <a:r>
              <a:rPr lang="en-US" dirty="0" smtClean="0"/>
              <a:t>National Reminders/announcements</a:t>
            </a:r>
          </a:p>
          <a:p>
            <a:r>
              <a:rPr lang="en-US" dirty="0" smtClean="0"/>
              <a:t>Local Reminders/announcements			</a:t>
            </a:r>
          </a:p>
          <a:p>
            <a:r>
              <a:rPr lang="en-US" dirty="0" err="1" smtClean="0"/>
              <a:t>Dua</a:t>
            </a:r>
            <a:endParaRPr lang="en-US" dirty="0" smtClean="0"/>
          </a:p>
          <a:p>
            <a:pPr marL="0" indent="0">
              <a:buNone/>
            </a:pPr>
            <a:r>
              <a:rPr lang="en-US" dirty="0" smtClean="0"/>
              <a:t>								</a:t>
            </a:r>
          </a:p>
        </p:txBody>
      </p:sp>
      <p:sp>
        <p:nvSpPr>
          <p:cNvPr id="4" name="Slide Number Placeholder 3"/>
          <p:cNvSpPr>
            <a:spLocks noGrp="1"/>
          </p:cNvSpPr>
          <p:nvPr>
            <p:ph type="sldNum" sz="quarter" idx="12"/>
          </p:nvPr>
        </p:nvSpPr>
        <p:spPr/>
        <p:txBody>
          <a:bodyPr/>
          <a:lstStyle/>
          <a:p>
            <a:fld id="{D64212AE-C6D7-4DAE-B05A-60F3647E62E0}" type="slidenum">
              <a:rPr lang="en-US" smtClean="0"/>
              <a:t>2</a:t>
            </a:fld>
            <a:endParaRPr lang="en-US"/>
          </a:p>
        </p:txBody>
      </p:sp>
    </p:spTree>
    <p:extLst>
      <p:ext uri="{BB962C8B-B14F-4D97-AF65-F5344CB8AC3E}">
        <p14:creationId xmlns:p14="http://schemas.microsoft.com/office/powerpoint/2010/main" val="1650300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57385" y="485351"/>
            <a:ext cx="2733121" cy="400110"/>
          </a:xfrm>
          <a:prstGeom prst="rect">
            <a:avLst/>
          </a:prstGeom>
          <a:noFill/>
        </p:spPr>
        <p:txBody>
          <a:bodyPr wrap="none" rtlCol="0">
            <a:spAutoFit/>
          </a:bodyPr>
          <a:lstStyle/>
          <a:p>
            <a:r>
              <a:rPr lang="en-US" sz="2000" b="1" dirty="0" smtClean="0">
                <a:solidFill>
                  <a:schemeClr val="bg1"/>
                </a:solidFill>
              </a:rPr>
              <a:t>Translation of the Video</a:t>
            </a:r>
            <a:endParaRPr lang="en-US" sz="2000" b="1" dirty="0">
              <a:solidFill>
                <a:schemeClr val="bg1"/>
              </a:solidFill>
            </a:endParaRPr>
          </a:p>
        </p:txBody>
      </p:sp>
      <p:sp>
        <p:nvSpPr>
          <p:cNvPr id="4" name="Rectangle 3"/>
          <p:cNvSpPr/>
          <p:nvPr/>
        </p:nvSpPr>
        <p:spPr>
          <a:xfrm>
            <a:off x="68918" y="1014735"/>
            <a:ext cx="9021741" cy="5262979"/>
          </a:xfrm>
          <a:prstGeom prst="rect">
            <a:avLst/>
          </a:prstGeom>
        </p:spPr>
        <p:txBody>
          <a:bodyPr wrap="square">
            <a:spAutoFit/>
          </a:bodyPr>
          <a:lstStyle/>
          <a:p>
            <a:r>
              <a:rPr lang="en-US" sz="1600" dirty="0" err="1"/>
              <a:t>Hazrat</a:t>
            </a:r>
            <a:r>
              <a:rPr lang="en-US" sz="1600" dirty="0"/>
              <a:t> </a:t>
            </a:r>
            <a:r>
              <a:rPr lang="en-US" sz="1600" dirty="0" err="1"/>
              <a:t>Musleh</a:t>
            </a:r>
            <a:r>
              <a:rPr lang="en-US" sz="1600" dirty="0"/>
              <a:t> Maud (</a:t>
            </a:r>
            <a:r>
              <a:rPr lang="en-US" sz="1600" dirty="0" err="1"/>
              <a:t>ra</a:t>
            </a:r>
            <a:r>
              <a:rPr lang="en-US" sz="1600" dirty="0"/>
              <a:t>) wrote about an incident. By relating this incident, he brought our attention to the point that Muslim youth should be aware of Islamic morals and etiquettes. He stated in one of his </a:t>
            </a:r>
            <a:r>
              <a:rPr lang="en-US" sz="1600" dirty="0" err="1"/>
              <a:t>Khutbas</a:t>
            </a:r>
            <a:r>
              <a:rPr lang="en-US" sz="1600" dirty="0"/>
              <a:t>, ‘My observation is that there is no attention towards teaching Muslim youth about Islamic customs. Young men casually walk with their arms around each other’s necks, and they don’t even hesitate to practice this in front of me because they have no realization that this is a bad habit. Their parents and teachers have never given any attention to reform their habits even though, these things [early training] can deeply affect human life. I have seen that some people’s early training have effect on my life even today and when I remember such incidents, prayers for them come out of my heart.  Once, I was standing with my elbow on the shoulder of a boy, and Master </a:t>
            </a:r>
            <a:r>
              <a:rPr lang="en-US" sz="1600" dirty="0" err="1"/>
              <a:t>Qadir</a:t>
            </a:r>
            <a:r>
              <a:rPr lang="en-US" sz="1600" dirty="0"/>
              <a:t> </a:t>
            </a:r>
            <a:r>
              <a:rPr lang="en-US" sz="1600" dirty="0" err="1"/>
              <a:t>Buksh</a:t>
            </a:r>
            <a:r>
              <a:rPr lang="en-US" sz="1600" dirty="0"/>
              <a:t> Sahib who was the father of </a:t>
            </a:r>
            <a:r>
              <a:rPr lang="en-US" sz="1600" dirty="0" err="1"/>
              <a:t>Abdur</a:t>
            </a:r>
            <a:r>
              <a:rPr lang="en-US" sz="1600" dirty="0"/>
              <a:t> Rahim Dard Sahib, forbade me from this telling me that it is a very bad habit.  At that time I was around the age of 12 or 13 years but whenever I remember the incident, my heart fills with prayers for him. Similarly, there was a </a:t>
            </a:r>
            <a:r>
              <a:rPr lang="en-US" sz="1600" dirty="0" err="1"/>
              <a:t>Subaydar</a:t>
            </a:r>
            <a:r>
              <a:rPr lang="en-US" sz="1600" dirty="0"/>
              <a:t> Sahib from Murad Abad. I remember one of his incident as well. My mother is from Delhi and in </a:t>
            </a:r>
            <a:r>
              <a:rPr lang="en-US" sz="1600" dirty="0" err="1"/>
              <a:t>Dehli</a:t>
            </a:r>
            <a:r>
              <a:rPr lang="en-US" sz="1600" dirty="0"/>
              <a:t> as well as in </a:t>
            </a:r>
            <a:r>
              <a:rPr lang="en-US" sz="1600" dirty="0" err="1"/>
              <a:t>Lakhnow</a:t>
            </a:r>
            <a:r>
              <a:rPr lang="en-US" sz="1600" dirty="0"/>
              <a:t>, people use ‘Tum’ (informal ‘you’) to address others. Although, for elderly, ‘</a:t>
            </a:r>
            <a:r>
              <a:rPr lang="en-US" sz="1600" dirty="0" err="1"/>
              <a:t>Aap</a:t>
            </a:r>
            <a:r>
              <a:rPr lang="en-US" sz="1600" dirty="0"/>
              <a:t>’ [respectful ‘you’] is used but because there was no such opportunity for me to learn that as there was no elderly from my mother’s family around </a:t>
            </a:r>
            <a:r>
              <a:rPr lang="en-US" sz="1600" dirty="0" err="1"/>
              <a:t>Qadian</a:t>
            </a:r>
            <a:r>
              <a:rPr lang="en-US" sz="1600" dirty="0"/>
              <a:t> whom she could address with ‘</a:t>
            </a:r>
            <a:r>
              <a:rPr lang="en-US" sz="1600" dirty="0" err="1"/>
              <a:t>Aap</a:t>
            </a:r>
            <a:r>
              <a:rPr lang="en-US" sz="1600" dirty="0"/>
              <a:t>’. Therefore, I used to address </a:t>
            </a:r>
            <a:r>
              <a:rPr lang="en-US" sz="1600" dirty="0" err="1"/>
              <a:t>Hazrat</a:t>
            </a:r>
            <a:r>
              <a:rPr lang="en-US" sz="1600" dirty="0"/>
              <a:t> </a:t>
            </a:r>
            <a:r>
              <a:rPr lang="en-US" sz="1600" dirty="0" err="1"/>
              <a:t>Massih</a:t>
            </a:r>
            <a:r>
              <a:rPr lang="en-US" sz="1600" dirty="0"/>
              <a:t> Maud (as) with ‘Tum’ until the age of 10 or 11 years. May God grant </a:t>
            </a:r>
            <a:r>
              <a:rPr lang="en-US" sz="1600" dirty="0" err="1"/>
              <a:t>Subaydar</a:t>
            </a:r>
            <a:r>
              <a:rPr lang="en-US" sz="1600" dirty="0"/>
              <a:t> Muhammad </a:t>
            </a:r>
            <a:r>
              <a:rPr lang="en-US" sz="1600" dirty="0" err="1"/>
              <a:t>Ayub</a:t>
            </a:r>
            <a:r>
              <a:rPr lang="en-US" sz="1600" dirty="0"/>
              <a:t> Sahib, the highest station in heaven. There was a court case in </a:t>
            </a:r>
            <a:r>
              <a:rPr lang="en-US" sz="1600" dirty="0" err="1"/>
              <a:t>Gurdaspur</a:t>
            </a:r>
            <a:r>
              <a:rPr lang="en-US" sz="1600" dirty="0"/>
              <a:t> and I addressed the Promised Messiah (as) with ‘Tum’ while talking. </a:t>
            </a:r>
            <a:r>
              <a:rPr lang="en-US" sz="1600" dirty="0" err="1"/>
              <a:t>Subaydar</a:t>
            </a:r>
            <a:r>
              <a:rPr lang="en-US" sz="1600" dirty="0"/>
              <a:t> Sahib took me aside and told me that ‘you are the son of the Promised Messiah (as) and therefore respectful for us, but remember that the word ‘Tum’ is used for people with similar status and not for the elders. And for </a:t>
            </a:r>
            <a:r>
              <a:rPr lang="en-US" sz="1600" dirty="0" err="1"/>
              <a:t>Hazrat</a:t>
            </a:r>
            <a:r>
              <a:rPr lang="en-US" sz="1600" dirty="0"/>
              <a:t> Promised Messiah (as), I cannot tolerate the use of this, at all’.  This was the first lesson he gave me about this.”</a:t>
            </a:r>
          </a:p>
        </p:txBody>
      </p:sp>
      <p:sp>
        <p:nvSpPr>
          <p:cNvPr id="2" name="Slide Number Placeholder 1"/>
          <p:cNvSpPr>
            <a:spLocks noGrp="1"/>
          </p:cNvSpPr>
          <p:nvPr>
            <p:ph type="sldNum" sz="quarter" idx="12"/>
          </p:nvPr>
        </p:nvSpPr>
        <p:spPr/>
        <p:txBody>
          <a:bodyPr/>
          <a:lstStyle/>
          <a:p>
            <a:fld id="{D64212AE-C6D7-4DAE-B05A-60F3647E62E0}" type="slidenum">
              <a:rPr lang="en-US" smtClean="0"/>
              <a:t>20</a:t>
            </a:fld>
            <a:endParaRPr lang="en-US"/>
          </a:p>
        </p:txBody>
      </p:sp>
    </p:spTree>
    <p:extLst>
      <p:ext uri="{BB962C8B-B14F-4D97-AF65-F5344CB8AC3E}">
        <p14:creationId xmlns:p14="http://schemas.microsoft.com/office/powerpoint/2010/main" val="353045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72" y="1291216"/>
            <a:ext cx="5153971" cy="786657"/>
          </a:xfrm>
        </p:spPr>
        <p:txBody>
          <a:bodyPr/>
          <a:lstStyle/>
          <a:p>
            <a:r>
              <a:rPr lang="en-US" b="1" dirty="0" smtClean="0"/>
              <a:t>Where do we stand?</a:t>
            </a:r>
            <a:endParaRPr lang="en-US" b="1" dirty="0"/>
          </a:p>
        </p:txBody>
      </p:sp>
      <p:sp>
        <p:nvSpPr>
          <p:cNvPr id="4" name="Content Placeholder 3"/>
          <p:cNvSpPr>
            <a:spLocks noGrp="1"/>
          </p:cNvSpPr>
          <p:nvPr>
            <p:ph idx="1"/>
          </p:nvPr>
        </p:nvSpPr>
        <p:spPr>
          <a:xfrm>
            <a:off x="411480" y="1983178"/>
            <a:ext cx="8531319" cy="3195224"/>
          </a:xfrm>
        </p:spPr>
        <p:txBody>
          <a:bodyPr>
            <a:noAutofit/>
          </a:bodyPr>
          <a:lstStyle/>
          <a:p>
            <a:pPr marL="0" indent="0">
              <a:buNone/>
            </a:pPr>
            <a:r>
              <a:rPr lang="en-US" dirty="0" smtClean="0">
                <a:solidFill>
                  <a:srgbClr val="000000"/>
                </a:solidFill>
              </a:rPr>
              <a:t>During the last week,</a:t>
            </a:r>
          </a:p>
          <a:p>
            <a:r>
              <a:rPr lang="en-US" dirty="0" smtClean="0">
                <a:solidFill>
                  <a:srgbClr val="000000"/>
                </a:solidFill>
              </a:rPr>
              <a:t>How many times did you reward or appreciate a child or grandchild for behaving well at home.</a:t>
            </a:r>
          </a:p>
          <a:p>
            <a:r>
              <a:rPr lang="en-US" dirty="0" smtClean="0">
                <a:solidFill>
                  <a:srgbClr val="000000"/>
                </a:solidFill>
              </a:rPr>
              <a:t>How many times did you talk to your child or grandchild on misbehaving at home?</a:t>
            </a:r>
          </a:p>
          <a:p>
            <a:r>
              <a:rPr lang="en-US" dirty="0" smtClean="0">
                <a:solidFill>
                  <a:srgbClr val="000000"/>
                </a:solidFill>
              </a:rPr>
              <a:t>How many times did you offer </a:t>
            </a:r>
            <a:r>
              <a:rPr lang="en-US" dirty="0" err="1" smtClean="0">
                <a:solidFill>
                  <a:srgbClr val="000000"/>
                </a:solidFill>
              </a:rPr>
              <a:t>Tahajjud</a:t>
            </a:r>
            <a:r>
              <a:rPr lang="en-US" dirty="0" smtClean="0">
                <a:solidFill>
                  <a:srgbClr val="000000"/>
                </a:solidFill>
              </a:rPr>
              <a:t> prayer for your child or grandchild?</a:t>
            </a:r>
            <a:endParaRPr lang="en-US" b="1" dirty="0" smtClean="0">
              <a:solidFill>
                <a:srgbClr val="000000"/>
              </a:solidFill>
            </a:endParaRPr>
          </a:p>
          <a:p>
            <a:pPr marL="0" indent="0" algn="ctr">
              <a:buNone/>
            </a:pPr>
            <a:r>
              <a:rPr lang="en-US" b="1" dirty="0" smtClean="0">
                <a:solidFill>
                  <a:srgbClr val="000000"/>
                </a:solidFill>
              </a:rPr>
              <a:t>Add the three numbers together.</a:t>
            </a:r>
          </a:p>
          <a:p>
            <a:pPr marL="0" indent="0" algn="ctr">
              <a:buNone/>
            </a:pPr>
            <a:r>
              <a:rPr lang="en-US" b="1" dirty="0" smtClean="0">
                <a:solidFill>
                  <a:srgbClr val="000000"/>
                </a:solidFill>
              </a:rPr>
              <a:t>(Keep it to yourself.. the “score” is for you!)</a:t>
            </a:r>
            <a:endParaRPr lang="en-US" b="1" dirty="0">
              <a:solidFill>
                <a:srgbClr val="000000"/>
              </a:solidFill>
            </a:endParaRPr>
          </a:p>
        </p:txBody>
      </p:sp>
      <p:sp>
        <p:nvSpPr>
          <p:cNvPr id="3" name="Rectangle 2"/>
          <p:cNvSpPr/>
          <p:nvPr/>
        </p:nvSpPr>
        <p:spPr>
          <a:xfrm>
            <a:off x="4845830" y="292312"/>
            <a:ext cx="2774169" cy="646331"/>
          </a:xfrm>
          <a:prstGeom prst="rect">
            <a:avLst/>
          </a:prstGeom>
        </p:spPr>
        <p:txBody>
          <a:bodyPr wrap="square">
            <a:spAutoFit/>
          </a:bodyPr>
          <a:lstStyle/>
          <a:p>
            <a:r>
              <a:rPr lang="x-none" sz="3600" b="1" dirty="0">
                <a:solidFill>
                  <a:schemeClr val="bg1"/>
                </a:solidFill>
              </a:rPr>
              <a:t>اپنے جائزے </a:t>
            </a:r>
            <a:r>
              <a:rPr lang="x-none" sz="3600" b="1" dirty="0" smtClean="0">
                <a:solidFill>
                  <a:schemeClr val="bg1"/>
                </a:solidFill>
              </a:rPr>
              <a:t>لیں</a:t>
            </a:r>
            <a:endParaRPr lang="en-US" sz="3600" b="1" dirty="0">
              <a:solidFill>
                <a:schemeClr val="bg1"/>
              </a:solidFill>
            </a:endParaRPr>
          </a:p>
        </p:txBody>
      </p:sp>
      <p:sp>
        <p:nvSpPr>
          <p:cNvPr id="5" name="Title 1"/>
          <p:cNvSpPr txBox="1">
            <a:spLocks/>
          </p:cNvSpPr>
          <p:nvPr/>
        </p:nvSpPr>
        <p:spPr>
          <a:xfrm>
            <a:off x="3994807" y="890705"/>
            <a:ext cx="4315389" cy="58877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0000"/>
                </a:solidFill>
              </a:rPr>
              <a:t>Self analyze </a:t>
            </a:r>
            <a:r>
              <a:rPr lang="en-US" sz="3200" b="1" dirty="0">
                <a:solidFill>
                  <a:srgbClr val="000000"/>
                </a:solidFill>
              </a:rPr>
              <a:t>y</a:t>
            </a:r>
            <a:r>
              <a:rPr lang="en-US" sz="3200" b="1" dirty="0" smtClean="0">
                <a:solidFill>
                  <a:srgbClr val="000000"/>
                </a:solidFill>
              </a:rPr>
              <a:t>ourself, KMV</a:t>
            </a:r>
            <a:endParaRPr lang="en-US" sz="3200" b="1" dirty="0">
              <a:solidFill>
                <a:srgbClr val="000000"/>
              </a:solidFill>
            </a:endParaRPr>
          </a:p>
        </p:txBody>
      </p:sp>
      <p:sp>
        <p:nvSpPr>
          <p:cNvPr id="6" name="Slide Number Placeholder 5"/>
          <p:cNvSpPr>
            <a:spLocks noGrp="1"/>
          </p:cNvSpPr>
          <p:nvPr>
            <p:ph type="sldNum" sz="quarter" idx="12"/>
          </p:nvPr>
        </p:nvSpPr>
        <p:spPr/>
        <p:txBody>
          <a:bodyPr/>
          <a:lstStyle/>
          <a:p>
            <a:fld id="{D64212AE-C6D7-4DAE-B05A-60F3647E62E0}" type="slidenum">
              <a:rPr lang="en-US" smtClean="0"/>
              <a:t>21</a:t>
            </a:fld>
            <a:endParaRPr lang="en-US"/>
          </a:p>
        </p:txBody>
      </p:sp>
    </p:spTree>
    <p:extLst>
      <p:ext uri="{BB962C8B-B14F-4D97-AF65-F5344CB8AC3E}">
        <p14:creationId xmlns:p14="http://schemas.microsoft.com/office/powerpoint/2010/main" val="3852919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Right Arrow 5"/>
          <p:cNvSpPr/>
          <p:nvPr/>
        </p:nvSpPr>
        <p:spPr>
          <a:xfrm>
            <a:off x="795867" y="2132573"/>
            <a:ext cx="7806266" cy="11684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554671" y="3439255"/>
            <a:ext cx="2662662" cy="2677656"/>
          </a:xfrm>
          <a:prstGeom prst="rect">
            <a:avLst/>
          </a:prstGeom>
          <a:noFill/>
        </p:spPr>
        <p:txBody>
          <a:bodyPr wrap="square" rtlCol="0">
            <a:spAutoFit/>
          </a:bodyPr>
          <a:lstStyle/>
          <a:p>
            <a:pPr algn="ctr"/>
            <a:r>
              <a:rPr lang="en-US" sz="2400" dirty="0" smtClean="0">
                <a:solidFill>
                  <a:srgbClr val="000000"/>
                </a:solidFill>
              </a:rPr>
              <a:t>Strive hard and start praying </a:t>
            </a:r>
            <a:r>
              <a:rPr lang="en-US" sz="2400" dirty="0" err="1" smtClean="0">
                <a:solidFill>
                  <a:srgbClr val="000000"/>
                </a:solidFill>
              </a:rPr>
              <a:t>Tahajjad</a:t>
            </a:r>
            <a:r>
              <a:rPr lang="en-US" sz="2400" dirty="0" smtClean="0">
                <a:solidFill>
                  <a:srgbClr val="000000"/>
                </a:solidFill>
              </a:rPr>
              <a:t> regularly for your children. Try to teach them manners with love and affection.</a:t>
            </a:r>
            <a:endParaRPr lang="en-US" sz="2400" dirty="0">
              <a:solidFill>
                <a:srgbClr val="000000"/>
              </a:solidFill>
            </a:endParaRPr>
          </a:p>
        </p:txBody>
      </p:sp>
      <p:sp>
        <p:nvSpPr>
          <p:cNvPr id="8" name="TextBox 7"/>
          <p:cNvSpPr txBox="1"/>
          <p:nvPr/>
        </p:nvSpPr>
        <p:spPr>
          <a:xfrm>
            <a:off x="3488267" y="3439255"/>
            <a:ext cx="2421466" cy="2677656"/>
          </a:xfrm>
          <a:prstGeom prst="rect">
            <a:avLst/>
          </a:prstGeom>
          <a:noFill/>
        </p:spPr>
        <p:txBody>
          <a:bodyPr wrap="square" rtlCol="0">
            <a:spAutoFit/>
          </a:bodyPr>
          <a:lstStyle/>
          <a:p>
            <a:pPr algn="ctr"/>
            <a:r>
              <a:rPr lang="en-US" sz="2400" dirty="0" smtClean="0">
                <a:solidFill>
                  <a:srgbClr val="000000"/>
                </a:solidFill>
              </a:rPr>
              <a:t>Keep enhancing your standards of prayers and spend more and more time with them making them friends.</a:t>
            </a:r>
            <a:endParaRPr lang="en-US" sz="2400" dirty="0">
              <a:solidFill>
                <a:srgbClr val="000000"/>
              </a:solidFill>
            </a:endParaRPr>
          </a:p>
        </p:txBody>
      </p:sp>
      <p:sp>
        <p:nvSpPr>
          <p:cNvPr id="9" name="TextBox 8"/>
          <p:cNvSpPr txBox="1"/>
          <p:nvPr/>
        </p:nvSpPr>
        <p:spPr>
          <a:xfrm>
            <a:off x="6180667" y="3439255"/>
            <a:ext cx="2421466" cy="2677656"/>
          </a:xfrm>
          <a:prstGeom prst="rect">
            <a:avLst/>
          </a:prstGeom>
          <a:noFill/>
        </p:spPr>
        <p:txBody>
          <a:bodyPr wrap="square" rtlCol="0">
            <a:spAutoFit/>
          </a:bodyPr>
          <a:lstStyle/>
          <a:p>
            <a:pPr algn="ctr"/>
            <a:r>
              <a:rPr lang="en-US" sz="2400" dirty="0" smtClean="0">
                <a:solidFill>
                  <a:srgbClr val="000000"/>
                </a:solidFill>
              </a:rPr>
              <a:t>Continue to offer </a:t>
            </a:r>
            <a:r>
              <a:rPr lang="en-US" sz="2400" dirty="0" err="1" smtClean="0">
                <a:solidFill>
                  <a:srgbClr val="000000"/>
                </a:solidFill>
              </a:rPr>
              <a:t>Tahajjad</a:t>
            </a:r>
            <a:r>
              <a:rPr lang="en-US" sz="2400" dirty="0" smtClean="0">
                <a:solidFill>
                  <a:srgbClr val="000000"/>
                </a:solidFill>
              </a:rPr>
              <a:t> prayers for your children and keep inspiring them with your role model.</a:t>
            </a:r>
            <a:endParaRPr lang="en-US" sz="2400" dirty="0">
              <a:solidFill>
                <a:srgbClr val="000000"/>
              </a:solidFill>
            </a:endParaRPr>
          </a:p>
        </p:txBody>
      </p:sp>
      <p:sp>
        <p:nvSpPr>
          <p:cNvPr id="14" name="TextBox 13"/>
          <p:cNvSpPr txBox="1"/>
          <p:nvPr/>
        </p:nvSpPr>
        <p:spPr>
          <a:xfrm>
            <a:off x="7588675" y="2415887"/>
            <a:ext cx="575733" cy="523220"/>
          </a:xfrm>
          <a:prstGeom prst="rect">
            <a:avLst/>
          </a:prstGeom>
          <a:noFill/>
        </p:spPr>
        <p:txBody>
          <a:bodyPr wrap="square" rtlCol="0">
            <a:spAutoFit/>
          </a:bodyPr>
          <a:lstStyle/>
          <a:p>
            <a:pPr algn="ctr"/>
            <a:r>
              <a:rPr lang="en-US" sz="2800" dirty="0" smtClean="0">
                <a:solidFill>
                  <a:srgbClr val="000000"/>
                </a:solidFill>
              </a:rPr>
              <a:t>&gt;7</a:t>
            </a:r>
            <a:endParaRPr lang="en-US" sz="2800" dirty="0">
              <a:solidFill>
                <a:srgbClr val="000000"/>
              </a:solidFill>
            </a:endParaRPr>
          </a:p>
        </p:txBody>
      </p:sp>
      <p:sp>
        <p:nvSpPr>
          <p:cNvPr id="15" name="TextBox 14"/>
          <p:cNvSpPr txBox="1"/>
          <p:nvPr/>
        </p:nvSpPr>
        <p:spPr>
          <a:xfrm>
            <a:off x="1036317" y="2446203"/>
            <a:ext cx="754383" cy="523220"/>
          </a:xfrm>
          <a:prstGeom prst="rect">
            <a:avLst/>
          </a:prstGeom>
          <a:noFill/>
        </p:spPr>
        <p:txBody>
          <a:bodyPr wrap="square" rtlCol="0">
            <a:spAutoFit/>
          </a:bodyPr>
          <a:lstStyle/>
          <a:p>
            <a:pPr algn="ctr"/>
            <a:r>
              <a:rPr lang="en-US" sz="2800" dirty="0" smtClean="0">
                <a:solidFill>
                  <a:srgbClr val="000000"/>
                </a:solidFill>
              </a:rPr>
              <a:t>0-1</a:t>
            </a:r>
            <a:endParaRPr lang="en-US" sz="2800" dirty="0">
              <a:solidFill>
                <a:srgbClr val="000000"/>
              </a:solidFill>
            </a:endParaRPr>
          </a:p>
        </p:txBody>
      </p:sp>
      <p:sp>
        <p:nvSpPr>
          <p:cNvPr id="10" name="TextBox 9"/>
          <p:cNvSpPr txBox="1"/>
          <p:nvPr/>
        </p:nvSpPr>
        <p:spPr>
          <a:xfrm>
            <a:off x="2361700" y="2425805"/>
            <a:ext cx="4526643" cy="523220"/>
          </a:xfrm>
          <a:prstGeom prst="rect">
            <a:avLst/>
          </a:prstGeom>
          <a:noFill/>
        </p:spPr>
        <p:txBody>
          <a:bodyPr wrap="square" rtlCol="0">
            <a:spAutoFit/>
          </a:bodyPr>
          <a:lstStyle/>
          <a:p>
            <a:pPr algn="ctr"/>
            <a:r>
              <a:rPr lang="en-US" sz="2800" dirty="0" smtClean="0">
                <a:solidFill>
                  <a:srgbClr val="000000"/>
                </a:solidFill>
              </a:rPr>
              <a:t>Combined Score</a:t>
            </a:r>
            <a:endParaRPr lang="en-US" sz="2800" dirty="0">
              <a:solidFill>
                <a:srgbClr val="000000"/>
              </a:solidFill>
            </a:endParaRPr>
          </a:p>
        </p:txBody>
      </p:sp>
      <p:sp>
        <p:nvSpPr>
          <p:cNvPr id="11" name="Title 1"/>
          <p:cNvSpPr>
            <a:spLocks noGrp="1"/>
          </p:cNvSpPr>
          <p:nvPr>
            <p:ph type="title"/>
          </p:nvPr>
        </p:nvSpPr>
        <p:spPr>
          <a:xfrm>
            <a:off x="554671" y="1578112"/>
            <a:ext cx="8298039" cy="695348"/>
          </a:xfrm>
        </p:spPr>
        <p:txBody>
          <a:bodyPr>
            <a:normAutofit/>
          </a:bodyPr>
          <a:lstStyle/>
          <a:p>
            <a:pPr algn="ctr"/>
            <a:r>
              <a:rPr lang="en-US" sz="3600" b="1" dirty="0" smtClean="0"/>
              <a:t>How to Improve?</a:t>
            </a:r>
            <a:endParaRPr lang="en-US" sz="3600" b="1" dirty="0"/>
          </a:p>
        </p:txBody>
      </p:sp>
      <p:sp>
        <p:nvSpPr>
          <p:cNvPr id="2" name="Rectangle 1"/>
          <p:cNvSpPr/>
          <p:nvPr/>
        </p:nvSpPr>
        <p:spPr>
          <a:xfrm>
            <a:off x="3974447" y="346337"/>
            <a:ext cx="4627686" cy="584775"/>
          </a:xfrm>
          <a:prstGeom prst="rect">
            <a:avLst/>
          </a:prstGeom>
        </p:spPr>
        <p:txBody>
          <a:bodyPr wrap="square">
            <a:spAutoFit/>
          </a:bodyPr>
          <a:lstStyle/>
          <a:p>
            <a:r>
              <a:rPr lang="x-none" sz="3200" b="1" dirty="0">
                <a:solidFill>
                  <a:schemeClr val="bg1"/>
                </a:solidFill>
              </a:rPr>
              <a:t>اپنے اندر پاک تبدیلیاں پیدا </a:t>
            </a:r>
            <a:r>
              <a:rPr lang="x-none" sz="3200" b="1" dirty="0" smtClean="0">
                <a:solidFill>
                  <a:schemeClr val="bg1"/>
                </a:solidFill>
              </a:rPr>
              <a:t>کریں</a:t>
            </a:r>
            <a:endParaRPr lang="en-US" sz="3200" b="1" dirty="0">
              <a:solidFill>
                <a:schemeClr val="bg1"/>
              </a:solidFill>
            </a:endParaRPr>
          </a:p>
        </p:txBody>
      </p:sp>
      <p:sp>
        <p:nvSpPr>
          <p:cNvPr id="12" name="Title 1"/>
          <p:cNvSpPr txBox="1">
            <a:spLocks/>
          </p:cNvSpPr>
          <p:nvPr/>
        </p:nvSpPr>
        <p:spPr>
          <a:xfrm>
            <a:off x="3193396" y="459189"/>
            <a:ext cx="5856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Bring about pious changes in yourself</a:t>
            </a:r>
            <a:endParaRPr lang="en-US" sz="2800" b="1" dirty="0"/>
          </a:p>
        </p:txBody>
      </p:sp>
      <p:sp>
        <p:nvSpPr>
          <p:cNvPr id="3" name="Slide Number Placeholder 2"/>
          <p:cNvSpPr>
            <a:spLocks noGrp="1"/>
          </p:cNvSpPr>
          <p:nvPr>
            <p:ph type="sldNum" sz="quarter" idx="12"/>
          </p:nvPr>
        </p:nvSpPr>
        <p:spPr/>
        <p:txBody>
          <a:bodyPr/>
          <a:lstStyle/>
          <a:p>
            <a:fld id="{D64212AE-C6D7-4DAE-B05A-60F3647E62E0}" type="slidenum">
              <a:rPr lang="en-US" smtClean="0"/>
              <a:t>22</a:t>
            </a:fld>
            <a:endParaRPr lang="en-US"/>
          </a:p>
        </p:txBody>
      </p:sp>
    </p:spTree>
    <p:extLst>
      <p:ext uri="{BB962C8B-B14F-4D97-AF65-F5344CB8AC3E}">
        <p14:creationId xmlns:p14="http://schemas.microsoft.com/office/powerpoint/2010/main" val="374142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709320" y="5212080"/>
            <a:ext cx="7590235" cy="930770"/>
          </a:xfrm>
          <a:prstGeom prst="rect">
            <a:avLst/>
          </a:prstGeom>
        </p:spPr>
        <p:txBody>
          <a:bodyPr/>
          <a:lstStyle/>
          <a:p>
            <a:r>
              <a:rPr lang="en-US" dirty="0" smtClean="0"/>
              <a:t>Health Topic: </a:t>
            </a:r>
            <a:r>
              <a:rPr dirty="0" smtClean="0"/>
              <a:t>Influenza</a:t>
            </a:r>
            <a:endParaRPr dirty="0"/>
          </a:p>
        </p:txBody>
      </p:sp>
      <p:pic>
        <p:nvPicPr>
          <p:cNvPr id="121" name="Screen Shot 2015-12-23 at 10.27.59 PM.png"/>
          <p:cNvPicPr>
            <a:picLocks noChangeAspect="1"/>
          </p:cNvPicPr>
          <p:nvPr/>
        </p:nvPicPr>
        <p:blipFill>
          <a:blip r:embed="rId2">
            <a:extLst/>
          </a:blip>
          <a:stretch>
            <a:fillRect/>
          </a:stretch>
        </p:blipFill>
        <p:spPr>
          <a:xfrm>
            <a:off x="2309226" y="1116343"/>
            <a:ext cx="4266833" cy="4305505"/>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uk-UA" smtClean="0"/>
              <a:pPr/>
              <a:t>23</a:t>
            </a:fld>
            <a:endParaRPr lang="uk-UA"/>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3810000" y="340876"/>
            <a:ext cx="5044798" cy="703064"/>
          </a:xfrm>
          <a:prstGeom prst="rect">
            <a:avLst/>
          </a:prstGeom>
        </p:spPr>
        <p:txBody>
          <a:bodyPr>
            <a:noAutofit/>
          </a:bodyPr>
          <a:lstStyle>
            <a:lvl1pPr>
              <a:defRPr sz="5100">
                <a:latin typeface="Times New Roman"/>
                <a:ea typeface="Times New Roman"/>
                <a:cs typeface="Times New Roman"/>
                <a:sym typeface="Times New Roman"/>
              </a:defRPr>
            </a:lvl1pPr>
          </a:lstStyle>
          <a:p>
            <a:r>
              <a:rPr sz="4000" dirty="0">
                <a:solidFill>
                  <a:srgbClr val="FFFFFF"/>
                </a:solidFill>
              </a:rPr>
              <a:t>What is </a:t>
            </a:r>
            <a:r>
              <a:rPr sz="4000" dirty="0" smtClean="0">
                <a:solidFill>
                  <a:srgbClr val="FFFFFF"/>
                </a:solidFill>
              </a:rPr>
              <a:t>Influenza</a:t>
            </a:r>
            <a:r>
              <a:rPr lang="en-US" sz="4000" dirty="0" smtClean="0">
                <a:solidFill>
                  <a:srgbClr val="FFFFFF"/>
                </a:solidFill>
              </a:rPr>
              <a:t>?</a:t>
            </a:r>
            <a:endParaRPr sz="4000" dirty="0">
              <a:solidFill>
                <a:srgbClr val="FFFFFF"/>
              </a:solidFill>
            </a:endParaRPr>
          </a:p>
        </p:txBody>
      </p:sp>
      <p:sp>
        <p:nvSpPr>
          <p:cNvPr id="124" name="Shape 124"/>
          <p:cNvSpPr>
            <a:spLocks noGrp="1"/>
          </p:cNvSpPr>
          <p:nvPr>
            <p:ph type="body" idx="1"/>
          </p:nvPr>
        </p:nvSpPr>
        <p:spPr>
          <a:xfrm>
            <a:off x="487679" y="1341596"/>
            <a:ext cx="8367119" cy="4420195"/>
          </a:xfrm>
          <a:prstGeom prst="rect">
            <a:avLst/>
          </a:prstGeom>
        </p:spPr>
        <p:txBody>
          <a:bodyPr>
            <a:noAutofit/>
          </a:bodyPr>
          <a:lstStyle/>
          <a:p>
            <a:pPr>
              <a:defRPr sz="2700">
                <a:latin typeface="Times New Roman"/>
                <a:ea typeface="Times New Roman"/>
                <a:cs typeface="Times New Roman"/>
                <a:sym typeface="Times New Roman"/>
              </a:defRPr>
            </a:pPr>
            <a:r>
              <a:rPr sz="2200" dirty="0">
                <a:solidFill>
                  <a:srgbClr val="000000"/>
                </a:solidFill>
              </a:rPr>
              <a:t>Influenza is a viral infection that attacks your respiratory system</a:t>
            </a:r>
          </a:p>
          <a:p>
            <a:pPr>
              <a:defRPr sz="2700">
                <a:latin typeface="Times New Roman"/>
                <a:ea typeface="Times New Roman"/>
                <a:cs typeface="Times New Roman"/>
                <a:sym typeface="Times New Roman"/>
              </a:defRPr>
            </a:pPr>
            <a:r>
              <a:rPr sz="2200" b="1" dirty="0">
                <a:solidFill>
                  <a:srgbClr val="000000"/>
                </a:solidFill>
              </a:rPr>
              <a:t>Influenza resolves on its own in most cases</a:t>
            </a:r>
            <a:r>
              <a:rPr sz="2200" dirty="0">
                <a:solidFill>
                  <a:srgbClr val="000000"/>
                </a:solidFill>
              </a:rPr>
              <a:t> but sometimes influenza and its complications can be deadly in certain high risk groups</a:t>
            </a:r>
          </a:p>
          <a:p>
            <a:pPr>
              <a:defRPr sz="2700">
                <a:latin typeface="Times New Roman"/>
                <a:ea typeface="Times New Roman"/>
                <a:cs typeface="Times New Roman"/>
                <a:sym typeface="Times New Roman"/>
              </a:defRPr>
            </a:pPr>
            <a:r>
              <a:rPr sz="2200" b="1" dirty="0">
                <a:solidFill>
                  <a:srgbClr val="000000"/>
                </a:solidFill>
              </a:rPr>
              <a:t>People at higher risk of developing flu complications include</a:t>
            </a:r>
            <a:r>
              <a:rPr sz="2200" dirty="0">
                <a:solidFill>
                  <a:srgbClr val="000000"/>
                </a:solidFill>
              </a:rPr>
              <a:t/>
            </a:r>
            <a:br>
              <a:rPr sz="2200" dirty="0">
                <a:solidFill>
                  <a:srgbClr val="000000"/>
                </a:solidFill>
              </a:rPr>
            </a:br>
            <a:r>
              <a:rPr sz="2200" dirty="0">
                <a:solidFill>
                  <a:srgbClr val="000000"/>
                </a:solidFill>
              </a:rPr>
              <a:t>Young children under 5, and especially those under 2 years</a:t>
            </a:r>
            <a:br>
              <a:rPr sz="2200" dirty="0">
                <a:solidFill>
                  <a:srgbClr val="000000"/>
                </a:solidFill>
              </a:rPr>
            </a:br>
            <a:r>
              <a:rPr sz="2200" dirty="0">
                <a:solidFill>
                  <a:srgbClr val="000000"/>
                </a:solidFill>
              </a:rPr>
              <a:t>Adults older than 65</a:t>
            </a:r>
            <a:br>
              <a:rPr sz="2200" dirty="0">
                <a:solidFill>
                  <a:srgbClr val="000000"/>
                </a:solidFill>
              </a:rPr>
            </a:br>
            <a:r>
              <a:rPr sz="2200" dirty="0">
                <a:solidFill>
                  <a:srgbClr val="000000"/>
                </a:solidFill>
              </a:rPr>
              <a:t>Residents of nursing homes and other long-term care facilities</a:t>
            </a:r>
            <a:br>
              <a:rPr sz="2200" dirty="0">
                <a:solidFill>
                  <a:srgbClr val="000000"/>
                </a:solidFill>
              </a:rPr>
            </a:br>
            <a:r>
              <a:rPr sz="2200" dirty="0">
                <a:solidFill>
                  <a:srgbClr val="000000"/>
                </a:solidFill>
              </a:rPr>
              <a:t>Pregnant women</a:t>
            </a:r>
            <a:br>
              <a:rPr sz="2200" dirty="0">
                <a:solidFill>
                  <a:srgbClr val="000000"/>
                </a:solidFill>
              </a:rPr>
            </a:br>
            <a:r>
              <a:rPr sz="2200" dirty="0">
                <a:solidFill>
                  <a:srgbClr val="000000"/>
                </a:solidFill>
              </a:rPr>
              <a:t>People with weakened immune systems</a:t>
            </a:r>
            <a:br>
              <a:rPr sz="2200" dirty="0">
                <a:solidFill>
                  <a:srgbClr val="000000"/>
                </a:solidFill>
              </a:rPr>
            </a:br>
            <a:r>
              <a:rPr sz="2200" dirty="0">
                <a:solidFill>
                  <a:srgbClr val="000000"/>
                </a:solidFill>
              </a:rPr>
              <a:t>People who have chronic illnesses, such as asthma, heart disease, kidney disease and diabetes</a:t>
            </a:r>
            <a:br>
              <a:rPr sz="2200" dirty="0">
                <a:solidFill>
                  <a:srgbClr val="000000"/>
                </a:solidFill>
              </a:rPr>
            </a:br>
            <a:r>
              <a:rPr sz="2200" dirty="0">
                <a:solidFill>
                  <a:srgbClr val="000000"/>
                </a:solidFill>
              </a:rPr>
              <a:t>People who are very obese, with a body mass index (BMI) of 40 or higher</a:t>
            </a:r>
          </a:p>
        </p:txBody>
      </p:sp>
      <p:sp>
        <p:nvSpPr>
          <p:cNvPr id="2" name="Slide Number Placeholder 1"/>
          <p:cNvSpPr>
            <a:spLocks noGrp="1"/>
          </p:cNvSpPr>
          <p:nvPr>
            <p:ph type="sldNum" sz="quarter" idx="2"/>
          </p:nvPr>
        </p:nvSpPr>
        <p:spPr/>
        <p:txBody>
          <a:bodyPr/>
          <a:lstStyle/>
          <a:p>
            <a:fld id="{86CB4B4D-7CA3-9044-876B-883B54F8677D}" type="slidenum">
              <a:rPr lang="uk-UA" smtClean="0"/>
              <a:pPr/>
              <a:t>24</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3703320" y="247650"/>
            <a:ext cx="5159574" cy="852088"/>
          </a:xfrm>
          <a:prstGeom prst="rect">
            <a:avLst/>
          </a:prstGeom>
        </p:spPr>
        <p:txBody>
          <a:bodyPr>
            <a:normAutofit/>
          </a:bodyPr>
          <a:lstStyle>
            <a:lvl1pPr>
              <a:defRPr sz="5100">
                <a:solidFill>
                  <a:schemeClr val="accent2">
                    <a:hueOff val="-1342298"/>
                    <a:satOff val="-4651"/>
                    <a:lumOff val="19617"/>
                  </a:schemeClr>
                </a:solidFill>
                <a:latin typeface="Times New Roman"/>
                <a:ea typeface="Times New Roman"/>
                <a:cs typeface="Times New Roman"/>
                <a:sym typeface="Times New Roman"/>
              </a:defRPr>
            </a:lvl1pPr>
          </a:lstStyle>
          <a:p>
            <a:r>
              <a:rPr sz="3200" dirty="0">
                <a:solidFill>
                  <a:srgbClr val="FFFFFF"/>
                </a:solidFill>
              </a:rPr>
              <a:t>Common Signs and Symptoms</a:t>
            </a:r>
          </a:p>
        </p:txBody>
      </p:sp>
      <p:pic>
        <p:nvPicPr>
          <p:cNvPr id="127" name="Screen Shot 2015-12-23 at 10.25.49 PM.png"/>
          <p:cNvPicPr>
            <a:picLocks noChangeAspect="1"/>
          </p:cNvPicPr>
          <p:nvPr/>
        </p:nvPicPr>
        <p:blipFill>
          <a:blip r:embed="rId2">
            <a:extLst/>
          </a:blip>
          <a:stretch>
            <a:fillRect/>
          </a:stretch>
        </p:blipFill>
        <p:spPr>
          <a:xfrm>
            <a:off x="1132569" y="1099738"/>
            <a:ext cx="6952251" cy="5079846"/>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uk-UA" smtClean="0"/>
              <a:pPr/>
              <a:t>25</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3406140" y="439936"/>
            <a:ext cx="5578198" cy="543044"/>
          </a:xfrm>
          <a:prstGeom prst="rect">
            <a:avLst/>
          </a:prstGeom>
        </p:spPr>
        <p:txBody>
          <a:bodyPr>
            <a:normAutofit fontScale="90000"/>
          </a:bodyPr>
          <a:lstStyle>
            <a:lvl1pPr>
              <a:defRPr sz="5100">
                <a:solidFill>
                  <a:schemeClr val="accent2">
                    <a:hueOff val="-1342298"/>
                    <a:satOff val="-4651"/>
                    <a:lumOff val="19617"/>
                  </a:schemeClr>
                </a:solidFill>
                <a:latin typeface="Times New Roman"/>
                <a:ea typeface="Times New Roman"/>
                <a:cs typeface="Times New Roman"/>
                <a:sym typeface="Times New Roman"/>
              </a:defRPr>
            </a:lvl1pPr>
          </a:lstStyle>
          <a:p>
            <a:r>
              <a:rPr sz="3200" dirty="0">
                <a:solidFill>
                  <a:srgbClr val="FFFFFF"/>
                </a:solidFill>
              </a:rPr>
              <a:t>How to prevent </a:t>
            </a:r>
            <a:r>
              <a:rPr lang="en-US" sz="3200" dirty="0" smtClean="0">
                <a:solidFill>
                  <a:srgbClr val="FFFFFF"/>
                </a:solidFill>
              </a:rPr>
              <a:t>Influenza/Flu?</a:t>
            </a:r>
            <a:endParaRPr sz="3200" dirty="0">
              <a:solidFill>
                <a:srgbClr val="FFFFFF"/>
              </a:solidFill>
            </a:endParaRPr>
          </a:p>
        </p:txBody>
      </p:sp>
      <p:sp>
        <p:nvSpPr>
          <p:cNvPr id="130" name="Shape 130"/>
          <p:cNvSpPr>
            <a:spLocks noGrp="1"/>
          </p:cNvSpPr>
          <p:nvPr>
            <p:ph type="body" idx="1"/>
          </p:nvPr>
        </p:nvSpPr>
        <p:spPr>
          <a:xfrm>
            <a:off x="419458" y="1614727"/>
            <a:ext cx="8564880" cy="4018359"/>
          </a:xfrm>
          <a:prstGeom prst="rect">
            <a:avLst/>
          </a:prstGeom>
        </p:spPr>
        <p:txBody>
          <a:bodyPr>
            <a:noAutofit/>
          </a:bodyPr>
          <a:lstStyle/>
          <a:p>
            <a:pPr>
              <a:spcBef>
                <a:spcPts val="600"/>
              </a:spcBef>
              <a:defRPr sz="2300">
                <a:latin typeface="Times New Roman"/>
                <a:ea typeface="Times New Roman"/>
                <a:cs typeface="Times New Roman"/>
                <a:sym typeface="Times New Roman"/>
              </a:defRPr>
            </a:pPr>
            <a:r>
              <a:rPr sz="2200" dirty="0">
                <a:solidFill>
                  <a:srgbClr val="000000"/>
                </a:solidFill>
              </a:rPr>
              <a:t>Your best defense against influenza is to receive an annual vaccination. Flu virus changes rapidly and unlike other vaccines, it does not confer long term protective effect. Flu Vaccine is not a booster. It is an entirely new vaccine against new virus given yearly</a:t>
            </a:r>
          </a:p>
          <a:p>
            <a:pPr>
              <a:spcBef>
                <a:spcPts val="600"/>
              </a:spcBef>
              <a:defRPr sz="2300">
                <a:latin typeface="Times New Roman"/>
                <a:ea typeface="Times New Roman"/>
                <a:cs typeface="Times New Roman"/>
                <a:sym typeface="Times New Roman"/>
              </a:defRPr>
            </a:pPr>
            <a:r>
              <a:rPr sz="2200" dirty="0">
                <a:solidFill>
                  <a:srgbClr val="000000"/>
                </a:solidFill>
              </a:rPr>
              <a:t>Drink plenty of liquids </a:t>
            </a:r>
            <a:r>
              <a:rPr sz="2200" b="1" dirty="0">
                <a:solidFill>
                  <a:srgbClr val="000000"/>
                </a:solidFill>
              </a:rPr>
              <a:t>- </a:t>
            </a:r>
            <a:r>
              <a:rPr sz="2200" dirty="0">
                <a:solidFill>
                  <a:srgbClr val="000000"/>
                </a:solidFill>
              </a:rPr>
              <a:t>water, juice and warm soups to prevent dehydration</a:t>
            </a:r>
          </a:p>
          <a:p>
            <a:pPr>
              <a:spcBef>
                <a:spcPts val="600"/>
              </a:spcBef>
              <a:defRPr sz="2300">
                <a:latin typeface="Times New Roman"/>
                <a:ea typeface="Times New Roman"/>
                <a:cs typeface="Times New Roman"/>
                <a:sym typeface="Times New Roman"/>
              </a:defRPr>
            </a:pPr>
            <a:r>
              <a:rPr sz="2200" dirty="0">
                <a:solidFill>
                  <a:srgbClr val="000000"/>
                </a:solidFill>
              </a:rPr>
              <a:t>Get more rest and sleep to help your immune system fight infection.</a:t>
            </a:r>
          </a:p>
          <a:p>
            <a:pPr>
              <a:spcBef>
                <a:spcPts val="600"/>
              </a:spcBef>
              <a:defRPr sz="2300">
                <a:latin typeface="Times New Roman"/>
                <a:ea typeface="Times New Roman"/>
                <a:cs typeface="Times New Roman"/>
                <a:sym typeface="Times New Roman"/>
              </a:defRPr>
            </a:pPr>
            <a:r>
              <a:rPr sz="2200" dirty="0">
                <a:solidFill>
                  <a:srgbClr val="000000"/>
                </a:solidFill>
              </a:rPr>
              <a:t>Use acetaminophen (Tylenol, others) or ibuprofen (Advil, Motrin IB, others)</a:t>
            </a:r>
          </a:p>
          <a:p>
            <a:pPr>
              <a:spcBef>
                <a:spcPts val="600"/>
              </a:spcBef>
              <a:defRPr sz="2300">
                <a:latin typeface="Times New Roman"/>
                <a:ea typeface="Times New Roman"/>
                <a:cs typeface="Times New Roman"/>
                <a:sym typeface="Times New Roman"/>
              </a:defRPr>
            </a:pPr>
            <a:r>
              <a:rPr sz="2200" dirty="0">
                <a:solidFill>
                  <a:srgbClr val="000000"/>
                </a:solidFill>
              </a:rPr>
              <a:t>NO aspirin to children under 18, It may result in Reye's syndrome, a rare, but potentially fatal disease</a:t>
            </a:r>
          </a:p>
          <a:p>
            <a:pPr>
              <a:spcBef>
                <a:spcPts val="600"/>
              </a:spcBef>
              <a:defRPr sz="2300">
                <a:latin typeface="Times New Roman"/>
                <a:ea typeface="Times New Roman"/>
                <a:cs typeface="Times New Roman"/>
                <a:sym typeface="Times New Roman"/>
              </a:defRPr>
            </a:pPr>
            <a:r>
              <a:rPr sz="2200" dirty="0">
                <a:solidFill>
                  <a:srgbClr val="000000"/>
                </a:solidFill>
              </a:rPr>
              <a:t>Your doctor may prescribe an antiviral medication, such as oseltamivir (Tamiflu) or </a:t>
            </a:r>
            <a:r>
              <a:rPr sz="2200" dirty="0" err="1">
                <a:solidFill>
                  <a:srgbClr val="000000"/>
                </a:solidFill>
              </a:rPr>
              <a:t>zanamivir</a:t>
            </a:r>
            <a:r>
              <a:rPr sz="2200" dirty="0">
                <a:solidFill>
                  <a:srgbClr val="000000"/>
                </a:solidFill>
              </a:rPr>
              <a:t> (Relenza). When taken early, they shorten the duration of illness</a:t>
            </a:r>
          </a:p>
        </p:txBody>
      </p:sp>
      <p:sp>
        <p:nvSpPr>
          <p:cNvPr id="2" name="Slide Number Placeholder 1"/>
          <p:cNvSpPr>
            <a:spLocks noGrp="1"/>
          </p:cNvSpPr>
          <p:nvPr>
            <p:ph type="sldNum" sz="quarter" idx="2"/>
          </p:nvPr>
        </p:nvSpPr>
        <p:spPr/>
        <p:txBody>
          <a:bodyPr/>
          <a:lstStyle/>
          <a:p>
            <a:fld id="{86CB4B4D-7CA3-9044-876B-883B54F8677D}" type="slidenum">
              <a:rPr lang="uk-UA" smtClean="0"/>
              <a:pPr/>
              <a:t>26</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4212AE-C6D7-4DAE-B05A-60F3647E62E0}" type="slidenum">
              <a:rPr lang="en-US" smtClean="0"/>
              <a:t>27</a:t>
            </a:fld>
            <a:endParaRPr lang="en-US"/>
          </a:p>
        </p:txBody>
      </p:sp>
      <p:sp>
        <p:nvSpPr>
          <p:cNvPr id="5" name="Content Placeholder 2"/>
          <p:cNvSpPr txBox="1">
            <a:spLocks/>
          </p:cNvSpPr>
          <p:nvPr/>
        </p:nvSpPr>
        <p:spPr>
          <a:xfrm>
            <a:off x="644904" y="1512315"/>
            <a:ext cx="78867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smtClean="0">
                <a:solidFill>
                  <a:srgbClr val="000000"/>
                </a:solidFill>
              </a:rPr>
              <a:t>Four Priorities for 2017</a:t>
            </a:r>
            <a:endParaRPr lang="en-US" dirty="0" smtClean="0">
              <a:solidFill>
                <a:srgbClr val="000000"/>
              </a:solidFill>
            </a:endParaRPr>
          </a:p>
          <a:p>
            <a:pPr marL="514350" indent="-514350">
              <a:buFont typeface="+mj-lt"/>
              <a:buAutoNum type="arabicPeriod"/>
            </a:pPr>
            <a:r>
              <a:rPr lang="en-US" b="1" dirty="0" smtClean="0">
                <a:solidFill>
                  <a:srgbClr val="000000"/>
                </a:solidFill>
              </a:rPr>
              <a:t>At least 50% of Tajnid to attend monthly meetings where we </a:t>
            </a:r>
            <a:r>
              <a:rPr lang="en-US" b="1" smtClean="0">
                <a:solidFill>
                  <a:srgbClr val="000000"/>
                </a:solidFill>
              </a:rPr>
              <a:t>discuss </a:t>
            </a:r>
            <a:r>
              <a:rPr lang="en-US" b="1" smtClean="0">
                <a:solidFill>
                  <a:srgbClr val="000000"/>
                </a:solidFill>
              </a:rPr>
              <a:t>Huzoor’s vision</a:t>
            </a:r>
            <a:r>
              <a:rPr lang="en-US" b="1" dirty="0" smtClean="0">
                <a:solidFill>
                  <a:srgbClr val="000000"/>
                </a:solidFill>
              </a:rPr>
              <a:t>: “Save yourself and your families from a fire” in interactive discussions.</a:t>
            </a:r>
          </a:p>
          <a:p>
            <a:pPr marL="514350" indent="-514350">
              <a:buFont typeface="+mj-lt"/>
              <a:buAutoNum type="arabicPeriod"/>
            </a:pPr>
            <a:r>
              <a:rPr lang="en-US" b="1" dirty="0" smtClean="0">
                <a:solidFill>
                  <a:srgbClr val="000000"/>
                </a:solidFill>
              </a:rPr>
              <a:t>Bring 350+ new </a:t>
            </a:r>
            <a:r>
              <a:rPr lang="en-US" b="1" dirty="0" err="1" smtClean="0">
                <a:solidFill>
                  <a:srgbClr val="000000"/>
                </a:solidFill>
              </a:rPr>
              <a:t>Ansar</a:t>
            </a:r>
            <a:r>
              <a:rPr lang="en-US" b="1" dirty="0" smtClean="0">
                <a:solidFill>
                  <a:srgbClr val="000000"/>
                </a:solidFill>
              </a:rPr>
              <a:t> in </a:t>
            </a:r>
            <a:r>
              <a:rPr lang="en-US" b="1" dirty="0" err="1" smtClean="0">
                <a:solidFill>
                  <a:srgbClr val="000000"/>
                </a:solidFill>
              </a:rPr>
              <a:t>Nazam</a:t>
            </a:r>
            <a:r>
              <a:rPr lang="en-US" b="1" dirty="0" smtClean="0">
                <a:solidFill>
                  <a:srgbClr val="000000"/>
                </a:solidFill>
              </a:rPr>
              <a:t>-e-</a:t>
            </a:r>
            <a:r>
              <a:rPr lang="en-US" b="1" dirty="0" err="1" smtClean="0">
                <a:solidFill>
                  <a:srgbClr val="000000"/>
                </a:solidFill>
              </a:rPr>
              <a:t>Wasiyat</a:t>
            </a:r>
            <a:r>
              <a:rPr lang="en-US" b="1" dirty="0" smtClean="0">
                <a:solidFill>
                  <a:srgbClr val="000000"/>
                </a:solidFill>
              </a:rPr>
              <a:t> (The targets for small, medium and Large </a:t>
            </a:r>
            <a:r>
              <a:rPr lang="en-US" b="1" dirty="0" err="1" smtClean="0">
                <a:solidFill>
                  <a:srgbClr val="000000"/>
                </a:solidFill>
              </a:rPr>
              <a:t>Majlis</a:t>
            </a:r>
            <a:r>
              <a:rPr lang="en-US" b="1" dirty="0" smtClean="0">
                <a:solidFill>
                  <a:srgbClr val="000000"/>
                </a:solidFill>
              </a:rPr>
              <a:t> are 3, 5, and 7, respectively)</a:t>
            </a:r>
          </a:p>
          <a:p>
            <a:pPr marL="514350" indent="-514350">
              <a:buFont typeface="+mj-lt"/>
              <a:buAutoNum type="arabicPeriod"/>
            </a:pPr>
            <a:r>
              <a:rPr lang="en-US" b="1" dirty="0">
                <a:solidFill>
                  <a:srgbClr val="000000"/>
                </a:solidFill>
              </a:rPr>
              <a:t>Help establish a culture of congregational </a:t>
            </a:r>
            <a:r>
              <a:rPr lang="en-US" b="1" dirty="0" err="1">
                <a:solidFill>
                  <a:srgbClr val="000000"/>
                </a:solidFill>
              </a:rPr>
              <a:t>Salat</a:t>
            </a:r>
            <a:r>
              <a:rPr lang="en-US" b="1" dirty="0" smtClean="0">
                <a:solidFill>
                  <a:srgbClr val="000000"/>
                </a:solidFill>
              </a:rPr>
              <a:t>.</a:t>
            </a:r>
          </a:p>
          <a:p>
            <a:pPr marL="514350" indent="-514350">
              <a:buFont typeface="+mj-lt"/>
              <a:buAutoNum type="arabicPeriod"/>
            </a:pPr>
            <a:r>
              <a:rPr lang="en-US" b="1" dirty="0" smtClean="0">
                <a:solidFill>
                  <a:srgbClr val="000000"/>
                </a:solidFill>
              </a:rPr>
              <a:t>More than 50% </a:t>
            </a:r>
            <a:r>
              <a:rPr lang="en-US" b="1" dirty="0" err="1" smtClean="0">
                <a:solidFill>
                  <a:srgbClr val="000000"/>
                </a:solidFill>
              </a:rPr>
              <a:t>Tajnid</a:t>
            </a:r>
            <a:r>
              <a:rPr lang="en-US" b="1" dirty="0" smtClean="0">
                <a:solidFill>
                  <a:srgbClr val="000000"/>
                </a:solidFill>
              </a:rPr>
              <a:t> to attend National </a:t>
            </a:r>
            <a:r>
              <a:rPr lang="en-US" b="1" dirty="0" err="1" smtClean="0">
                <a:solidFill>
                  <a:srgbClr val="000000"/>
                </a:solidFill>
              </a:rPr>
              <a:t>Ijtima</a:t>
            </a:r>
            <a:r>
              <a:rPr lang="en-US" b="1" dirty="0" smtClean="0">
                <a:solidFill>
                  <a:srgbClr val="000000"/>
                </a:solidFill>
              </a:rPr>
              <a:t>.</a:t>
            </a:r>
            <a:endParaRPr lang="en-US" b="1" dirty="0">
              <a:solidFill>
                <a:srgbClr val="000000"/>
              </a:solidFill>
            </a:endParaRPr>
          </a:p>
        </p:txBody>
      </p:sp>
    </p:spTree>
    <p:extLst>
      <p:ext uri="{BB962C8B-B14F-4D97-AF65-F5344CB8AC3E}">
        <p14:creationId xmlns:p14="http://schemas.microsoft.com/office/powerpoint/2010/main" val="3628297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453"/>
            <a:ext cx="7886700" cy="4351338"/>
          </a:xfrm>
        </p:spPr>
        <p:txBody>
          <a:bodyPr>
            <a:normAutofit/>
          </a:bodyPr>
          <a:lstStyle/>
          <a:p>
            <a:pPr marL="0" indent="0">
              <a:buNone/>
            </a:pPr>
            <a:r>
              <a:rPr lang="en-US" b="1" dirty="0" smtClean="0"/>
              <a:t>Local Reminders</a:t>
            </a:r>
          </a:p>
          <a:p>
            <a:pPr marL="971550" lvl="1" indent="-514350">
              <a:buFont typeface="+mj-lt"/>
              <a:buAutoNum type="arabicPeriod"/>
            </a:pPr>
            <a:r>
              <a:rPr lang="en-US" b="1" dirty="0"/>
              <a:t>	</a:t>
            </a:r>
            <a:endParaRPr lang="en-US" b="1" dirty="0" smtClean="0"/>
          </a:p>
          <a:p>
            <a:pPr marL="971550" lvl="1" indent="-514350">
              <a:buFont typeface="+mj-lt"/>
              <a:buAutoNum type="arabicPeriod"/>
            </a:pPr>
            <a:r>
              <a:rPr lang="en-US" b="1" dirty="0"/>
              <a:t>	</a:t>
            </a:r>
            <a:endParaRPr lang="en-US" dirty="0"/>
          </a:p>
          <a:p>
            <a:endParaRPr lang="en-US" dirty="0" smtClean="0"/>
          </a:p>
          <a:p>
            <a:endParaRPr lang="en-US" dirty="0"/>
          </a:p>
          <a:p>
            <a:pPr marL="0" indent="0">
              <a:buNone/>
            </a:pPr>
            <a:endParaRPr lang="en-US" dirty="0" smtClean="0"/>
          </a:p>
          <a:p>
            <a:endParaRPr lang="en-US" dirty="0"/>
          </a:p>
          <a:p>
            <a:endParaRPr lang="en-US" dirty="0" smtClean="0"/>
          </a:p>
          <a:p>
            <a:pPr marL="0" indent="0">
              <a:buNone/>
            </a:pPr>
            <a:r>
              <a:rPr lang="en-US" b="1" dirty="0" err="1" smtClean="0"/>
              <a:t>Dua</a:t>
            </a:r>
            <a:endParaRPr lang="en-US" b="1" dirty="0"/>
          </a:p>
        </p:txBody>
      </p:sp>
      <p:sp>
        <p:nvSpPr>
          <p:cNvPr id="2" name="Slide Number Placeholder 1"/>
          <p:cNvSpPr>
            <a:spLocks noGrp="1"/>
          </p:cNvSpPr>
          <p:nvPr>
            <p:ph type="sldNum" sz="quarter" idx="12"/>
          </p:nvPr>
        </p:nvSpPr>
        <p:spPr/>
        <p:txBody>
          <a:bodyPr/>
          <a:lstStyle/>
          <a:p>
            <a:fld id="{D64212AE-C6D7-4DAE-B05A-60F3647E62E0}" type="slidenum">
              <a:rPr lang="en-US" smtClean="0"/>
              <a:t>28</a:t>
            </a:fld>
            <a:endParaRPr lang="en-US"/>
          </a:p>
        </p:txBody>
      </p:sp>
    </p:spTree>
    <p:extLst>
      <p:ext uri="{BB962C8B-B14F-4D97-AF65-F5344CB8AC3E}">
        <p14:creationId xmlns:p14="http://schemas.microsoft.com/office/powerpoint/2010/main" val="1349908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4212AE-C6D7-4DAE-B05A-60F3647E62E0}" type="slidenum">
              <a:rPr lang="en-US" smtClean="0"/>
              <a:t>3</a:t>
            </a:fld>
            <a:endParaRPr lang="en-US"/>
          </a:p>
        </p:txBody>
      </p:sp>
      <p:sp>
        <p:nvSpPr>
          <p:cNvPr id="3" name="Rectangle 2"/>
          <p:cNvSpPr/>
          <p:nvPr/>
        </p:nvSpPr>
        <p:spPr>
          <a:xfrm>
            <a:off x="871050" y="1944499"/>
            <a:ext cx="7571910" cy="3175228"/>
          </a:xfrm>
          <a:prstGeom prst="rect">
            <a:avLst/>
          </a:prstGeom>
        </p:spPr>
        <p:txBody>
          <a:bodyPr wrap="square">
            <a:spAutoFit/>
          </a:bodyPr>
          <a:lstStyle/>
          <a:p>
            <a:pPr marR="0" lvl="0" algn="just">
              <a:spcBef>
                <a:spcPts val="0"/>
              </a:spcBef>
              <a:spcAft>
                <a:spcPts val="1000"/>
              </a:spcAft>
            </a:pPr>
            <a:r>
              <a:rPr lang="en-US" sz="2400" b="1" dirty="0">
                <a:ea typeface="Calibri" panose="020F0502020204030204" pitchFamily="34" charset="0"/>
                <a:cs typeface="Arial" panose="020B0604020202020204" pitchFamily="34" charset="0"/>
              </a:rPr>
              <a:t>In a very special message to members of this </a:t>
            </a:r>
            <a:r>
              <a:rPr lang="en-US" sz="2400" b="1" dirty="0" err="1">
                <a:ea typeface="Calibri" panose="020F0502020204030204" pitchFamily="34" charset="0"/>
                <a:cs typeface="Arial" panose="020B0604020202020204" pitchFamily="34" charset="0"/>
              </a:rPr>
              <a:t>Jama’at</a:t>
            </a:r>
            <a:r>
              <a:rPr lang="en-US" sz="2400" b="1" dirty="0">
                <a:ea typeface="Calibri" panose="020F0502020204030204" pitchFamily="34" charset="0"/>
                <a:cs typeface="Arial" panose="020B0604020202020204" pitchFamily="34" charset="0"/>
              </a:rPr>
              <a:t> in 1956, </a:t>
            </a:r>
            <a:r>
              <a:rPr lang="en-US" sz="2400" b="1" dirty="0" err="1">
                <a:ea typeface="Calibri" panose="020F0502020204030204" pitchFamily="34" charset="0"/>
                <a:cs typeface="Arial" panose="020B0604020202020204" pitchFamily="34" charset="0"/>
              </a:rPr>
              <a:t>Huzoor</a:t>
            </a:r>
            <a:r>
              <a:rPr lang="en-US" sz="2400" b="1" baseline="30000" dirty="0" err="1">
                <a:ea typeface="Calibri" panose="020F0502020204030204" pitchFamily="34" charset="0"/>
                <a:cs typeface="Arial" panose="020B0604020202020204" pitchFamily="34" charset="0"/>
              </a:rPr>
              <a:t>rz</a:t>
            </a:r>
            <a:r>
              <a:rPr lang="en-US" sz="2400" b="1" dirty="0">
                <a:ea typeface="Calibri" panose="020F0502020204030204" pitchFamily="34" charset="0"/>
                <a:cs typeface="Arial" panose="020B0604020202020204" pitchFamily="34" charset="0"/>
              </a:rPr>
              <a:t> wrote, “The scheme is already in operation in Pakistan and India. It is my wish and I pray too, that America proves to be the third such country as would adopt this scheme and thus participate very vastly in laying foundations for humanity’s welfare, prosperity and progress. Amen</a:t>
            </a:r>
            <a:r>
              <a:rPr lang="en-US" sz="2400" b="1" dirty="0" smtClean="0">
                <a:ea typeface="Calibri" panose="020F0502020204030204" pitchFamily="34" charset="0"/>
                <a:cs typeface="Arial" panose="020B0604020202020204" pitchFamily="34" charset="0"/>
              </a:rPr>
              <a:t>.”</a:t>
            </a:r>
          </a:p>
          <a:p>
            <a:pPr marR="0" lvl="0" algn="just">
              <a:spcBef>
                <a:spcPts val="0"/>
              </a:spcBef>
              <a:spcAft>
                <a:spcPts val="1000"/>
              </a:spcAft>
            </a:pPr>
            <a:r>
              <a:rPr lang="en-US" sz="2400" b="1" i="1" dirty="0">
                <a:ea typeface="Calibri" panose="020F0502020204030204" pitchFamily="34" charset="0"/>
                <a:cs typeface="Arial" panose="020B0604020202020204" pitchFamily="34" charset="0"/>
              </a:rPr>
              <a:t>	</a:t>
            </a:r>
            <a:r>
              <a:rPr lang="en-US" sz="2400" b="1" i="1" dirty="0" smtClean="0">
                <a:ea typeface="Calibri" panose="020F0502020204030204" pitchFamily="34" charset="0"/>
                <a:cs typeface="Arial" panose="020B0604020202020204" pitchFamily="34" charset="0"/>
              </a:rPr>
              <a:t>(</a:t>
            </a:r>
            <a:r>
              <a:rPr lang="en-US" sz="2400" b="1" i="1" dirty="0" err="1">
                <a:ea typeface="Calibri" panose="020F0502020204030204" pitchFamily="34" charset="0"/>
                <a:cs typeface="Arial" panose="020B0604020202020204" pitchFamily="34" charset="0"/>
              </a:rPr>
              <a:t>Tareekh</a:t>
            </a:r>
            <a:r>
              <a:rPr lang="en-US" sz="2400" b="1" i="1" dirty="0">
                <a:ea typeface="Calibri" panose="020F0502020204030204" pitchFamily="34" charset="0"/>
                <a:cs typeface="Arial" panose="020B0604020202020204" pitchFamily="34" charset="0"/>
              </a:rPr>
              <a:t>-e-</a:t>
            </a:r>
            <a:r>
              <a:rPr lang="en-US" sz="2400" b="1" i="1" dirty="0" err="1">
                <a:ea typeface="Calibri" panose="020F0502020204030204" pitchFamily="34" charset="0"/>
                <a:cs typeface="Arial" panose="020B0604020202020204" pitchFamily="34" charset="0"/>
              </a:rPr>
              <a:t>Ahmadiyyat</a:t>
            </a:r>
            <a:r>
              <a:rPr lang="en-US" sz="2400" b="1" i="1" dirty="0">
                <a:ea typeface="Calibri" panose="020F0502020204030204" pitchFamily="34" charset="0"/>
                <a:cs typeface="Arial" panose="020B0604020202020204" pitchFamily="34" charset="0"/>
              </a:rPr>
              <a:t>, Vol. 18, pp 104-114)</a:t>
            </a:r>
            <a:endParaRPr lang="en-US" sz="2400" b="1" dirty="0">
              <a:effectLst/>
              <a:ea typeface="Calibri" panose="020F0502020204030204" pitchFamily="34" charset="0"/>
              <a:cs typeface="Arial" panose="020B0604020202020204" pitchFamily="34" charset="0"/>
            </a:endParaRPr>
          </a:p>
        </p:txBody>
      </p:sp>
      <p:sp>
        <p:nvSpPr>
          <p:cNvPr id="4" name="Rectangle 3"/>
          <p:cNvSpPr/>
          <p:nvPr/>
        </p:nvSpPr>
        <p:spPr>
          <a:xfrm>
            <a:off x="3983713" y="436398"/>
            <a:ext cx="4410631" cy="523220"/>
          </a:xfrm>
          <a:prstGeom prst="rect">
            <a:avLst/>
          </a:prstGeom>
        </p:spPr>
        <p:txBody>
          <a:bodyPr wrap="none">
            <a:spAutoFit/>
          </a:bodyPr>
          <a:lstStyle/>
          <a:p>
            <a:r>
              <a:rPr lang="en-US" sz="2800" b="1" dirty="0" smtClean="0">
                <a:solidFill>
                  <a:schemeClr val="bg1"/>
                </a:solidFill>
              </a:rPr>
              <a:t>It’s a blessing to do </a:t>
            </a:r>
            <a:r>
              <a:rPr lang="en-US" sz="2800" b="1" dirty="0" err="1" smtClean="0">
                <a:solidFill>
                  <a:schemeClr val="bg1"/>
                </a:solidFill>
              </a:rPr>
              <a:t>Waisyat</a:t>
            </a:r>
            <a:r>
              <a:rPr lang="en-US" sz="2800" b="1" dirty="0" smtClean="0">
                <a:solidFill>
                  <a:schemeClr val="bg1"/>
                </a:solidFill>
              </a:rPr>
              <a:t>!</a:t>
            </a:r>
            <a:endParaRPr lang="en-US" sz="2800" b="1" dirty="0">
              <a:solidFill>
                <a:schemeClr val="bg1"/>
              </a:solidFill>
            </a:endParaRPr>
          </a:p>
        </p:txBody>
      </p:sp>
    </p:spTree>
    <p:extLst>
      <p:ext uri="{BB962C8B-B14F-4D97-AF65-F5344CB8AC3E}">
        <p14:creationId xmlns:p14="http://schemas.microsoft.com/office/powerpoint/2010/main" val="32348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370" y="1193165"/>
            <a:ext cx="7886700" cy="4430395"/>
          </a:xfrm>
        </p:spPr>
        <p:txBody>
          <a:bodyPr>
            <a:noAutofit/>
          </a:bodyPr>
          <a:lstStyle/>
          <a:p>
            <a:pPr marL="0" indent="0">
              <a:buNone/>
            </a:pPr>
            <a:r>
              <a:rPr lang="en-US" b="1" dirty="0" smtClean="0"/>
              <a:t>The Holy Quran gives whatever man wishes for</a:t>
            </a:r>
          </a:p>
          <a:p>
            <a:pPr marL="0" indent="0">
              <a:buNone/>
            </a:pPr>
            <a:r>
              <a:rPr lang="en-US" dirty="0" err="1" smtClean="0"/>
              <a:t>Hazrat</a:t>
            </a:r>
            <a:r>
              <a:rPr lang="en-US" dirty="0" smtClean="0"/>
              <a:t> </a:t>
            </a:r>
            <a:r>
              <a:rPr lang="en-US" dirty="0" err="1"/>
              <a:t>Masih</a:t>
            </a:r>
            <a:r>
              <a:rPr lang="en-US" dirty="0"/>
              <a:t> Maud (as) </a:t>
            </a:r>
            <a:r>
              <a:rPr lang="en-US" dirty="0" smtClean="0"/>
              <a:t>says, “The </a:t>
            </a:r>
            <a:r>
              <a:rPr lang="en-US" dirty="0"/>
              <a:t>Holy Quran is wonderful book. The unlettered </a:t>
            </a:r>
            <a:r>
              <a:rPr lang="en-US" dirty="0" smtClean="0"/>
              <a:t>person, the </a:t>
            </a:r>
            <a:r>
              <a:rPr lang="en-US" dirty="0"/>
              <a:t>Holy Prophet (</a:t>
            </a:r>
            <a:r>
              <a:rPr lang="en-US" dirty="0" smtClean="0"/>
              <a:t>saw) </a:t>
            </a:r>
            <a:r>
              <a:rPr lang="en-US" dirty="0"/>
              <a:t>did not only give a Book to the world and taught wisdom, he also made them tread on the path of purification.  So much so that they became the recipient of help of God.  </a:t>
            </a:r>
            <a:r>
              <a:rPr lang="en-US" u="sng" dirty="0"/>
              <a:t>Behold and ponder over it, the Holy Quran guides every types of man to what he wishes to get</a:t>
            </a:r>
            <a:r>
              <a:rPr lang="en-US" dirty="0"/>
              <a:t> </a:t>
            </a:r>
            <a:r>
              <a:rPr lang="en-US" dirty="0" smtClean="0"/>
              <a:t>from the </a:t>
            </a:r>
            <a:r>
              <a:rPr lang="en-US" dirty="0"/>
              <a:t>Almighty </a:t>
            </a:r>
            <a:r>
              <a:rPr lang="en-US" dirty="0" smtClean="0"/>
              <a:t>God, </a:t>
            </a:r>
            <a:r>
              <a:rPr lang="en-US" dirty="0"/>
              <a:t>and quenches the thirst of every thirsty person who is thirsting for Truth. </a:t>
            </a:r>
            <a:endParaRPr lang="en-US" dirty="0" smtClean="0"/>
          </a:p>
          <a:p>
            <a:pPr marL="0" indent="0" algn="r">
              <a:buNone/>
            </a:pPr>
            <a:r>
              <a:rPr lang="en-US" sz="2400" b="1" dirty="0" smtClean="0"/>
              <a:t>(</a:t>
            </a:r>
            <a:r>
              <a:rPr lang="en-US" sz="2400" b="1" dirty="0" err="1"/>
              <a:t>Malfoozat</a:t>
            </a:r>
            <a:r>
              <a:rPr lang="en-US" sz="2400" b="1" dirty="0"/>
              <a:t> Vol.1, page 117)</a:t>
            </a:r>
            <a:endParaRPr lang="en-US" sz="2400" dirty="0"/>
          </a:p>
          <a:p>
            <a:pPr marL="0" lvl="0" indent="0">
              <a:buNone/>
            </a:pPr>
            <a:endParaRPr lang="en-US" b="1" i="1" dirty="0" smtClean="0"/>
          </a:p>
        </p:txBody>
      </p:sp>
      <p:sp>
        <p:nvSpPr>
          <p:cNvPr id="2" name="Rectangle 1"/>
          <p:cNvSpPr/>
          <p:nvPr/>
        </p:nvSpPr>
        <p:spPr>
          <a:xfrm>
            <a:off x="3488762" y="394454"/>
            <a:ext cx="5541902" cy="523220"/>
          </a:xfrm>
          <a:prstGeom prst="rect">
            <a:avLst/>
          </a:prstGeom>
        </p:spPr>
        <p:txBody>
          <a:bodyPr wrap="none">
            <a:spAutoFit/>
          </a:bodyPr>
          <a:lstStyle/>
          <a:p>
            <a:r>
              <a:rPr lang="en-US" sz="2800" b="1" dirty="0">
                <a:solidFill>
                  <a:schemeClr val="bg1"/>
                </a:solidFill>
              </a:rPr>
              <a:t>Why </a:t>
            </a:r>
            <a:r>
              <a:rPr lang="en-US" sz="2800" b="1" dirty="0" smtClean="0">
                <a:solidFill>
                  <a:schemeClr val="bg1"/>
                </a:solidFill>
              </a:rPr>
              <a:t>read </a:t>
            </a:r>
            <a:r>
              <a:rPr lang="en-US" sz="2800" b="1" dirty="0">
                <a:solidFill>
                  <a:schemeClr val="bg1"/>
                </a:solidFill>
              </a:rPr>
              <a:t>the Holy Quran </a:t>
            </a:r>
            <a:r>
              <a:rPr lang="en-US" sz="2800" b="1" dirty="0" smtClean="0">
                <a:solidFill>
                  <a:schemeClr val="bg1"/>
                </a:solidFill>
              </a:rPr>
              <a:t>regularly?</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4</a:t>
            </a:fld>
            <a:endParaRPr lang="en-US"/>
          </a:p>
        </p:txBody>
      </p:sp>
    </p:spTree>
    <p:extLst>
      <p:ext uri="{BB962C8B-B14F-4D97-AF65-F5344CB8AC3E}">
        <p14:creationId xmlns:p14="http://schemas.microsoft.com/office/powerpoint/2010/main" val="3409862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10" y="1396529"/>
            <a:ext cx="8042910" cy="4430395"/>
          </a:xfrm>
        </p:spPr>
        <p:txBody>
          <a:bodyPr>
            <a:noAutofit/>
          </a:bodyPr>
          <a:lstStyle/>
          <a:p>
            <a:pPr marL="0" indent="0">
              <a:buNone/>
            </a:pPr>
            <a:r>
              <a:rPr lang="en-US" sz="2400" b="1" u="sng" dirty="0"/>
              <a:t>Congregational Prayer is Obligatory for Men</a:t>
            </a:r>
            <a:endParaRPr lang="en-US" sz="2400" dirty="0"/>
          </a:p>
          <a:p>
            <a:pPr marL="0" indent="0">
              <a:buNone/>
            </a:pPr>
            <a:r>
              <a:rPr lang="en-US" sz="2400" dirty="0"/>
              <a:t>Congregational Prayer is obligatory for men. If those who come to mosque regularly are supportive to </a:t>
            </a:r>
            <a:r>
              <a:rPr lang="en-US" sz="2400" dirty="0" smtClean="0"/>
              <a:t>others, </a:t>
            </a:r>
            <a:r>
              <a:rPr lang="en-US" sz="2400" dirty="0"/>
              <a:t>things could improve. </a:t>
            </a:r>
            <a:r>
              <a:rPr lang="en-US" sz="2400" dirty="0" err="1"/>
              <a:t>Hazrat</a:t>
            </a:r>
            <a:r>
              <a:rPr lang="en-US" sz="2400" dirty="0"/>
              <a:t> </a:t>
            </a:r>
            <a:r>
              <a:rPr lang="en-US" sz="2400" dirty="0" err="1"/>
              <a:t>Musleh</a:t>
            </a:r>
            <a:r>
              <a:rPr lang="en-US" sz="2400" dirty="0"/>
              <a:t> Maud(</a:t>
            </a:r>
            <a:r>
              <a:rPr lang="en-US" sz="2400" dirty="0" err="1"/>
              <a:t>ra</a:t>
            </a:r>
            <a:r>
              <a:rPr lang="en-US" sz="2400" dirty="0"/>
              <a:t>) said that once he came for </a:t>
            </a:r>
            <a:r>
              <a:rPr lang="en-US" sz="2400" dirty="0" err="1"/>
              <a:t>Isha</a:t>
            </a:r>
            <a:r>
              <a:rPr lang="en-US" sz="2400" dirty="0"/>
              <a:t> Prayers and saw only two rows. He suggested to people to bring their neighbors along next time. The number of worshippers started increasing from the next day. Indeed reminding polishes one’s capacities. If people who regularly came for Prayers brought their acquaintances and friends along and shared </a:t>
            </a:r>
            <a:r>
              <a:rPr lang="en-US" sz="2400" dirty="0" smtClean="0"/>
              <a:t>rides, </a:t>
            </a:r>
            <a:r>
              <a:rPr lang="en-US" sz="2400" dirty="0"/>
              <a:t>things could improve</a:t>
            </a:r>
            <a:r>
              <a:rPr lang="en-US" sz="2400" dirty="0" smtClean="0"/>
              <a:t>.</a:t>
            </a:r>
          </a:p>
          <a:p>
            <a:pPr marL="0" indent="0">
              <a:buNone/>
            </a:pPr>
            <a:r>
              <a:rPr lang="en-US" sz="2400" dirty="0" smtClean="0"/>
              <a:t>(</a:t>
            </a:r>
            <a:r>
              <a:rPr lang="en-US" sz="2400" dirty="0"/>
              <a:t>Friday Sermon of </a:t>
            </a:r>
            <a:r>
              <a:rPr lang="en-US" sz="2400" dirty="0" err="1"/>
              <a:t>Hadhrat</a:t>
            </a:r>
            <a:r>
              <a:rPr lang="en-US" sz="2400" dirty="0"/>
              <a:t> </a:t>
            </a:r>
            <a:r>
              <a:rPr lang="en-US" sz="2400" dirty="0" err="1"/>
              <a:t>Khalifatul</a:t>
            </a:r>
            <a:r>
              <a:rPr lang="en-US" sz="2400" dirty="0"/>
              <a:t> </a:t>
            </a:r>
            <a:r>
              <a:rPr lang="en-US" sz="2400" dirty="0" err="1"/>
              <a:t>Masih</a:t>
            </a:r>
            <a:r>
              <a:rPr lang="en-US" sz="2400" dirty="0"/>
              <a:t> V (ABA), January 30, 2015)</a:t>
            </a:r>
          </a:p>
          <a:p>
            <a:pPr marL="0" indent="0" algn="r">
              <a:buNone/>
            </a:pPr>
            <a:endParaRPr lang="en-US" sz="2400" dirty="0">
              <a:solidFill>
                <a:srgbClr val="FF0000"/>
              </a:solidFill>
            </a:endParaRPr>
          </a:p>
        </p:txBody>
      </p:sp>
      <p:sp>
        <p:nvSpPr>
          <p:cNvPr id="2" name="Rectangle 1"/>
          <p:cNvSpPr/>
          <p:nvPr/>
        </p:nvSpPr>
        <p:spPr>
          <a:xfrm>
            <a:off x="3477723" y="381836"/>
            <a:ext cx="5548891" cy="523220"/>
          </a:xfrm>
          <a:prstGeom prst="rect">
            <a:avLst/>
          </a:prstGeom>
        </p:spPr>
        <p:txBody>
          <a:bodyPr wrap="none">
            <a:spAutoFit/>
          </a:bodyPr>
          <a:lstStyle/>
          <a:p>
            <a:r>
              <a:rPr lang="en-US" sz="2800" b="1" dirty="0" smtClean="0">
                <a:solidFill>
                  <a:schemeClr val="bg1"/>
                </a:solidFill>
              </a:rPr>
              <a:t>Watching Our Congregational </a:t>
            </a:r>
            <a:r>
              <a:rPr lang="en-US" sz="2800" b="1" dirty="0" err="1" smtClean="0">
                <a:solidFill>
                  <a:schemeClr val="bg1"/>
                </a:solidFill>
              </a:rPr>
              <a:t>Salat</a:t>
            </a:r>
            <a:r>
              <a:rPr lang="en-US" sz="2800" b="1" dirty="0">
                <a:solidFill>
                  <a:schemeClr val="bg1"/>
                </a:solidFill>
              </a:rPr>
              <a:t>!</a:t>
            </a:r>
          </a:p>
        </p:txBody>
      </p:sp>
      <p:sp>
        <p:nvSpPr>
          <p:cNvPr id="4" name="Slide Number Placeholder 3"/>
          <p:cNvSpPr>
            <a:spLocks noGrp="1"/>
          </p:cNvSpPr>
          <p:nvPr>
            <p:ph type="sldNum" sz="quarter" idx="12"/>
          </p:nvPr>
        </p:nvSpPr>
        <p:spPr/>
        <p:txBody>
          <a:bodyPr/>
          <a:lstStyle/>
          <a:p>
            <a:fld id="{D64212AE-C6D7-4DAE-B05A-60F3647E62E0}" type="slidenum">
              <a:rPr lang="en-US" smtClean="0"/>
              <a:t>5</a:t>
            </a:fld>
            <a:endParaRPr lang="en-US"/>
          </a:p>
        </p:txBody>
      </p:sp>
    </p:spTree>
    <p:extLst>
      <p:ext uri="{BB962C8B-B14F-4D97-AF65-F5344CB8AC3E}">
        <p14:creationId xmlns:p14="http://schemas.microsoft.com/office/powerpoint/2010/main" val="3734250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5600" y="1539240"/>
            <a:ext cx="8339320" cy="44674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Have we </a:t>
            </a:r>
            <a:r>
              <a:rPr lang="en-US" sz="4800" dirty="0" smtClean="0">
                <a:solidFill>
                  <a:schemeClr val="tx1"/>
                </a:solidFill>
              </a:rPr>
              <a:t>tried our best to instill the true Islamic teachings in our children? </a:t>
            </a:r>
            <a:endParaRPr lang="en-US" sz="4800" dirty="0">
              <a:solidFill>
                <a:schemeClr val="tx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6</a:t>
            </a:fld>
            <a:endParaRPr lang="en-US"/>
          </a:p>
        </p:txBody>
      </p:sp>
    </p:spTree>
    <p:extLst>
      <p:ext uri="{BB962C8B-B14F-4D97-AF65-F5344CB8AC3E}">
        <p14:creationId xmlns:p14="http://schemas.microsoft.com/office/powerpoint/2010/main" val="27240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3384" y="1524827"/>
            <a:ext cx="4416276" cy="3970318"/>
          </a:xfrm>
          <a:prstGeom prst="rect">
            <a:avLst/>
          </a:prstGeom>
        </p:spPr>
        <p:txBody>
          <a:bodyPr wrap="square">
            <a:spAutoFit/>
          </a:bodyPr>
          <a:lstStyle/>
          <a:p>
            <a:r>
              <a:rPr lang="en-US" sz="2800" dirty="0"/>
              <a:t>[66:7] O ye who believe! save yourselves and your families from a Fire whose fuel is men and stones, over which are appointed angels, stern</a:t>
            </a:r>
            <a:r>
              <a:rPr lang="en-US" sz="2800" i="1" dirty="0"/>
              <a:t> and </a:t>
            </a:r>
            <a:r>
              <a:rPr lang="en-US" sz="2800" dirty="0"/>
              <a:t>severe, who disobey not Allah in what He commands them and do as they are commanded.</a:t>
            </a:r>
            <a:endParaRPr lang="en-US" sz="2800" b="1" dirty="0"/>
          </a:p>
        </p:txBody>
      </p:sp>
      <p:sp>
        <p:nvSpPr>
          <p:cNvPr id="6" name="TextBox 5"/>
          <p:cNvSpPr txBox="1"/>
          <p:nvPr/>
        </p:nvSpPr>
        <p:spPr>
          <a:xfrm>
            <a:off x="4683505" y="1027734"/>
            <a:ext cx="3723070" cy="400110"/>
          </a:xfrm>
          <a:prstGeom prst="rect">
            <a:avLst/>
          </a:prstGeom>
          <a:noFill/>
        </p:spPr>
        <p:txBody>
          <a:bodyPr wrap="none" rtlCol="0">
            <a:spAutoFit/>
          </a:bodyPr>
          <a:lstStyle/>
          <a:p>
            <a:r>
              <a:rPr lang="en-US" sz="2000" dirty="0"/>
              <a:t>Click             to listen the recitation</a:t>
            </a:r>
          </a:p>
        </p:txBody>
      </p:sp>
      <p:pic>
        <p:nvPicPr>
          <p:cNvPr id="1026" name="Picture 2" descr="http://www.alislam.org/quran/search2/verses/066-00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295" y="1943152"/>
            <a:ext cx="3571875" cy="2800351"/>
          </a:xfrm>
          <a:prstGeom prst="rect">
            <a:avLst/>
          </a:prstGeom>
          <a:noFill/>
          <a:extLst>
            <a:ext uri="{909E8E84-426E-40DD-AFC4-6F175D3DCCD1}">
              <a14:hiddenFill xmlns:a14="http://schemas.microsoft.com/office/drawing/2010/main">
                <a:solidFill>
                  <a:srgbClr val="FFFFFF"/>
                </a:solidFill>
              </a14:hiddenFill>
            </a:ext>
          </a:extLst>
        </p:spPr>
      </p:pic>
      <p:pic>
        <p:nvPicPr>
          <p:cNvPr id="2" name="66_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1">
                <a:tint val="45000"/>
                <a:satMod val="400000"/>
              </a:schemeClr>
            </a:duotone>
          </a:blip>
          <a:stretch>
            <a:fillRect/>
          </a:stretch>
        </p:blipFill>
        <p:spPr>
          <a:xfrm>
            <a:off x="5391150" y="972429"/>
            <a:ext cx="552398" cy="552398"/>
          </a:xfrm>
          <a:prstGeom prst="rect">
            <a:avLst/>
          </a:prstGeom>
        </p:spPr>
      </p:pic>
      <p:sp>
        <p:nvSpPr>
          <p:cNvPr id="3" name="Slide Number Placeholder 2"/>
          <p:cNvSpPr>
            <a:spLocks noGrp="1"/>
          </p:cNvSpPr>
          <p:nvPr>
            <p:ph type="sldNum" sz="quarter" idx="12"/>
          </p:nvPr>
        </p:nvSpPr>
        <p:spPr/>
        <p:txBody>
          <a:bodyPr/>
          <a:lstStyle/>
          <a:p>
            <a:fld id="{D64212AE-C6D7-4DAE-B05A-60F3647E62E0}" type="slidenum">
              <a:rPr lang="en-US" smtClean="0"/>
              <a:t>7</a:t>
            </a:fld>
            <a:endParaRPr lang="en-US"/>
          </a:p>
        </p:txBody>
      </p:sp>
    </p:spTree>
    <p:extLst>
      <p:ext uri="{BB962C8B-B14F-4D97-AF65-F5344CB8AC3E}">
        <p14:creationId xmlns:p14="http://schemas.microsoft.com/office/powerpoint/2010/main" val="147381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123" y="1310641"/>
            <a:ext cx="7886700" cy="3219998"/>
          </a:xfrm>
        </p:spPr>
        <p:txBody>
          <a:bodyPr>
            <a:noAutofit/>
          </a:bodyPr>
          <a:lstStyle/>
          <a:p>
            <a:r>
              <a:rPr lang="en-US" sz="2800" dirty="0" smtClean="0">
                <a:solidFill>
                  <a:srgbClr val="000000"/>
                </a:solidFill>
                <a:latin typeface="+mn-lt"/>
              </a:rPr>
              <a:t>What does this verse teach us about trying our best to instill true Islamic teachings in our children?</a:t>
            </a:r>
            <a:endParaRPr lang="en-US" sz="2800" dirty="0">
              <a:solidFill>
                <a:srgbClr val="000000"/>
              </a:solidFill>
              <a:latin typeface="+mn-lt"/>
            </a:endParaRPr>
          </a:p>
        </p:txBody>
      </p:sp>
      <p:sp>
        <p:nvSpPr>
          <p:cNvPr id="6" name="TextBox 5"/>
          <p:cNvSpPr txBox="1"/>
          <p:nvPr/>
        </p:nvSpPr>
        <p:spPr>
          <a:xfrm>
            <a:off x="2047747" y="4675419"/>
            <a:ext cx="4734110" cy="707886"/>
          </a:xfrm>
          <a:prstGeom prst="rect">
            <a:avLst/>
          </a:prstGeom>
          <a:noFill/>
        </p:spPr>
        <p:txBody>
          <a:bodyPr wrap="square" rtlCol="0">
            <a:spAutoFit/>
          </a:bodyPr>
          <a:lstStyle/>
          <a:p>
            <a:pPr algn="ctr"/>
            <a:r>
              <a:rPr lang="en-US" sz="4000" dirty="0" smtClean="0">
                <a:solidFill>
                  <a:srgbClr val="000000"/>
                </a:solidFill>
              </a:rPr>
              <a:t>Share your thoughts</a:t>
            </a:r>
            <a:endParaRPr lang="en-US" sz="4000" dirty="0">
              <a:solidFill>
                <a:srgbClr val="000000"/>
              </a:solidFill>
            </a:endParaRPr>
          </a:p>
        </p:txBody>
      </p:sp>
      <p:sp>
        <p:nvSpPr>
          <p:cNvPr id="3" name="Slide Number Placeholder 2"/>
          <p:cNvSpPr>
            <a:spLocks noGrp="1"/>
          </p:cNvSpPr>
          <p:nvPr>
            <p:ph type="sldNum" sz="quarter" idx="12"/>
          </p:nvPr>
        </p:nvSpPr>
        <p:spPr/>
        <p:txBody>
          <a:bodyPr/>
          <a:lstStyle/>
          <a:p>
            <a:fld id="{D64212AE-C6D7-4DAE-B05A-60F3647E62E0}" type="slidenum">
              <a:rPr lang="en-US" smtClean="0"/>
              <a:t>8</a:t>
            </a:fld>
            <a:endParaRPr lang="en-US"/>
          </a:p>
        </p:txBody>
      </p:sp>
    </p:spTree>
    <p:extLst>
      <p:ext uri="{BB962C8B-B14F-4D97-AF65-F5344CB8AC3E}">
        <p14:creationId xmlns:p14="http://schemas.microsoft.com/office/powerpoint/2010/main" val="3483768278"/>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8090" y="1289825"/>
            <a:ext cx="8263378" cy="4401205"/>
          </a:xfrm>
          <a:prstGeom prst="rect">
            <a:avLst/>
          </a:prstGeom>
        </p:spPr>
        <p:txBody>
          <a:bodyPr wrap="square">
            <a:spAutoFit/>
          </a:bodyPr>
          <a:lstStyle/>
          <a:p>
            <a:pPr marL="457200" indent="-457200">
              <a:buFont typeface="Arial" panose="020B0604020202020204" pitchFamily="34" charset="0"/>
              <a:buChar char="•"/>
            </a:pPr>
            <a:r>
              <a:rPr lang="en-US" sz="2800" b="1" dirty="0" smtClean="0"/>
              <a:t>Holy </a:t>
            </a:r>
            <a:r>
              <a:rPr lang="en-US" sz="2800" b="1" dirty="0"/>
              <a:t>prophet </a:t>
            </a:r>
            <a:r>
              <a:rPr lang="en-US" sz="2800" b="1" dirty="0" smtClean="0"/>
              <a:t>(saw) </a:t>
            </a:r>
            <a:r>
              <a:rPr lang="en-US" sz="2800" b="1" dirty="0"/>
              <a:t>said “ There is  not better and superior present that </a:t>
            </a:r>
            <a:r>
              <a:rPr lang="en-US" sz="2800" b="1" dirty="0" smtClean="0"/>
              <a:t>a father </a:t>
            </a:r>
            <a:r>
              <a:rPr lang="en-US" sz="2800" b="1" dirty="0"/>
              <a:t>can give to his children than cultivation of good morals” </a:t>
            </a:r>
            <a:endParaRPr lang="en-US" sz="2800" b="1" dirty="0" smtClean="0"/>
          </a:p>
          <a:p>
            <a:pPr algn="r"/>
            <a:r>
              <a:rPr lang="en-US" sz="2800" b="1" dirty="0"/>
              <a:t>( </a:t>
            </a:r>
            <a:r>
              <a:rPr lang="en-US" sz="2800" b="1" dirty="0" err="1"/>
              <a:t>Tirmidhi</a:t>
            </a:r>
            <a:r>
              <a:rPr lang="en-US" sz="2800" b="1" dirty="0"/>
              <a:t>)</a:t>
            </a:r>
          </a:p>
          <a:p>
            <a:pPr marL="342900" indent="-342900">
              <a:buFont typeface="Arial" panose="020B0604020202020204" pitchFamily="34" charset="0"/>
              <a:buChar char="•"/>
            </a:pPr>
            <a:endParaRPr lang="en-US" sz="2800" b="1" dirty="0" smtClean="0"/>
          </a:p>
          <a:p>
            <a:endParaRPr lang="en-US" sz="2800" b="1" dirty="0"/>
          </a:p>
          <a:p>
            <a:pPr marL="457200" indent="-457200">
              <a:buFont typeface="Arial" panose="020B0604020202020204" pitchFamily="34" charset="0"/>
              <a:buChar char="•"/>
            </a:pPr>
            <a:r>
              <a:rPr lang="en-US" sz="2800" b="1" dirty="0" smtClean="0"/>
              <a:t>The </a:t>
            </a:r>
            <a:r>
              <a:rPr lang="en-US" sz="2800" b="1" dirty="0"/>
              <a:t>Holy </a:t>
            </a:r>
            <a:r>
              <a:rPr lang="en-US" sz="2800" b="1" dirty="0" smtClean="0"/>
              <a:t>Prophet</a:t>
            </a:r>
            <a:r>
              <a:rPr lang="en-US" sz="2800" b="1" dirty="0"/>
              <a:t> </a:t>
            </a:r>
            <a:r>
              <a:rPr lang="en-US" sz="2800" b="1" dirty="0" smtClean="0"/>
              <a:t>(saw) </a:t>
            </a:r>
            <a:r>
              <a:rPr lang="en-US" sz="2800" b="1" dirty="0"/>
              <a:t>said: “Respect </a:t>
            </a:r>
            <a:r>
              <a:rPr lang="en-US" sz="2800" b="1" dirty="0" smtClean="0"/>
              <a:t>your </a:t>
            </a:r>
            <a:r>
              <a:rPr lang="en-US" sz="2800" b="1" dirty="0"/>
              <a:t>children and give them the good moral training</a:t>
            </a:r>
            <a:r>
              <a:rPr lang="en-US" sz="2800" b="1" dirty="0" smtClean="0"/>
              <a:t>.”</a:t>
            </a:r>
          </a:p>
          <a:p>
            <a:pPr algn="r"/>
            <a:r>
              <a:rPr lang="en-US" sz="2800" b="1" dirty="0" smtClean="0"/>
              <a:t>(</a:t>
            </a:r>
            <a:r>
              <a:rPr lang="en-US" sz="2800" b="1" dirty="0" err="1"/>
              <a:t>Ibni</a:t>
            </a:r>
            <a:r>
              <a:rPr lang="en-US" sz="2800" b="1" dirty="0"/>
              <a:t> </a:t>
            </a:r>
            <a:r>
              <a:rPr lang="en-US" sz="2800" b="1" dirty="0" err="1"/>
              <a:t>Majah</a:t>
            </a:r>
            <a:r>
              <a:rPr lang="en-US" sz="2800" b="1" dirty="0" smtClean="0"/>
              <a:t>)</a:t>
            </a:r>
          </a:p>
          <a:p>
            <a:pPr algn="r"/>
            <a:endParaRPr lang="en-US" sz="2800" dirty="0"/>
          </a:p>
        </p:txBody>
      </p:sp>
      <p:sp>
        <p:nvSpPr>
          <p:cNvPr id="3" name="TextBox 6"/>
          <p:cNvSpPr txBox="1"/>
          <p:nvPr/>
        </p:nvSpPr>
        <p:spPr>
          <a:xfrm>
            <a:off x="3674532" y="424487"/>
            <a:ext cx="5077737"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the Holy Prophet (saw)</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9</a:t>
            </a:fld>
            <a:endParaRPr lang="en-US"/>
          </a:p>
        </p:txBody>
      </p:sp>
    </p:spTree>
    <p:extLst>
      <p:ext uri="{BB962C8B-B14F-4D97-AF65-F5344CB8AC3E}">
        <p14:creationId xmlns:p14="http://schemas.microsoft.com/office/powerpoint/2010/main" val="3294069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naissance">
  <a:themeElements>
    <a:clrScheme name="Renaissance">
      <a:dk1>
        <a:srgbClr val="625B48"/>
      </a:dk1>
      <a:lt1>
        <a:srgbClr val="1A2D62"/>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Lucida Grande"/>
        <a:ea typeface="Lucida Grande"/>
        <a:cs typeface="Lucida Grande"/>
      </a:majorFont>
      <a:minorFont>
        <a:latin typeface="Helvetica"/>
        <a:ea typeface="Helvetica"/>
        <a:cs typeface="Helvetica"/>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C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3353</TotalTime>
  <Words>2182</Words>
  <Application>Microsoft Office PowerPoint</Application>
  <PresentationFormat>On-screen Show (4:3)</PresentationFormat>
  <Paragraphs>166</Paragraphs>
  <Slides>28</Slides>
  <Notes>14</Notes>
  <HiddenSlides>0</HiddenSlides>
  <MMClips>2</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Renaissance</vt:lpstr>
      <vt:lpstr>Office Theme</vt:lpstr>
      <vt:lpstr>Majlis Ansarullah Monthly Meeting</vt:lpstr>
      <vt:lpstr>AGENDA</vt:lpstr>
      <vt:lpstr>PowerPoint Presentation</vt:lpstr>
      <vt:lpstr>PowerPoint Presentation</vt:lpstr>
      <vt:lpstr>PowerPoint Presentation</vt:lpstr>
      <vt:lpstr>PowerPoint Presentation</vt:lpstr>
      <vt:lpstr>PowerPoint Presentation</vt:lpstr>
      <vt:lpstr>What does this verse teach us about trying our best to instill true Islamic teachings in our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stand?</vt:lpstr>
      <vt:lpstr>How to Improve?</vt:lpstr>
      <vt:lpstr>Health Topic: Influenza</vt:lpstr>
      <vt:lpstr>What is Influenza?</vt:lpstr>
      <vt:lpstr>Common Signs and Symptoms</vt:lpstr>
      <vt:lpstr>How to prevent Influenza/Flu?</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Rizwan Alladin</dc:creator>
  <cp:lastModifiedBy>Khan, Pervaiz (P.)</cp:lastModifiedBy>
  <cp:revision>225</cp:revision>
  <dcterms:created xsi:type="dcterms:W3CDTF">2015-11-01T03:33:14Z</dcterms:created>
  <dcterms:modified xsi:type="dcterms:W3CDTF">2017-02-06T00:22:50Z</dcterms:modified>
</cp:coreProperties>
</file>